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1" r:id="rId3"/>
    <p:sldId id="263" r:id="rId4"/>
    <p:sldId id="293" r:id="rId5"/>
    <p:sldId id="294" r:id="rId6"/>
    <p:sldId id="295" r:id="rId7"/>
    <p:sldId id="296" r:id="rId8"/>
    <p:sldId id="297" r:id="rId9"/>
    <p:sldId id="298" r:id="rId10"/>
    <p:sldId id="300" r:id="rId11"/>
    <p:sldId id="301" r:id="rId12"/>
    <p:sldId id="302" r:id="rId13"/>
    <p:sldId id="305" r:id="rId14"/>
    <p:sldId id="303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0C00F37-2746-41FA-8887-A9DDD0AA9C7C}">
          <p14:sldIdLst>
            <p14:sldId id="256"/>
            <p14:sldId id="261"/>
            <p14:sldId id="263"/>
            <p14:sldId id="293"/>
            <p14:sldId id="294"/>
            <p14:sldId id="295"/>
            <p14:sldId id="296"/>
            <p14:sldId id="297"/>
            <p14:sldId id="298"/>
            <p14:sldId id="300"/>
            <p14:sldId id="301"/>
            <p14:sldId id="302"/>
            <p14:sldId id="305"/>
            <p14:sldId id="303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80D2"/>
    <a:srgbClr val="29BDFD"/>
    <a:srgbClr val="BC2828"/>
    <a:srgbClr val="646464"/>
    <a:srgbClr val="FFFFFF"/>
    <a:srgbClr val="00CBBF"/>
    <a:srgbClr val="0E66BE"/>
    <a:srgbClr val="0E55BE"/>
    <a:srgbClr val="497EAF"/>
    <a:srgbClr val="092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8063" autoAdjust="0"/>
    <p:restoredTop sz="92814" autoAdjust="0"/>
  </p:normalViewPr>
  <p:slideViewPr>
    <p:cSldViewPr snapToGrid="0">
      <p:cViewPr>
        <p:scale>
          <a:sx n="75" d="100"/>
          <a:sy n="75" d="100"/>
        </p:scale>
        <p:origin x="1902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81D32-A847-484D-9104-3B2794818A86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5C443-EA82-4B02-B175-B108FF29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997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3CF4557-0BE9-E3F3-CD8D-678B18660334}"/>
              </a:ext>
            </a:extLst>
          </p:cNvPr>
          <p:cNvSpPr/>
          <p:nvPr userDrawn="1"/>
        </p:nvSpPr>
        <p:spPr>
          <a:xfrm>
            <a:off x="87702" y="104775"/>
            <a:ext cx="11962739" cy="6665461"/>
          </a:xfrm>
          <a:prstGeom prst="rect">
            <a:avLst/>
          </a:prstGeom>
          <a:blipFill>
            <a:blip r:embed="rId2"/>
            <a:stretch>
              <a:fillRect l="17973" t="538" r="-17973" b="-53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D6A36-0BA6-7AED-F6A1-5E365EE45E0F}"/>
              </a:ext>
            </a:extLst>
          </p:cNvPr>
          <p:cNvSpPr/>
          <p:nvPr userDrawn="1"/>
        </p:nvSpPr>
        <p:spPr>
          <a:xfrm>
            <a:off x="87702" y="115708"/>
            <a:ext cx="7544998" cy="6654528"/>
          </a:xfrm>
          <a:prstGeom prst="rect">
            <a:avLst/>
          </a:prstGeom>
          <a:gradFill>
            <a:gsLst>
              <a:gs pos="51000">
                <a:srgbClr val="0D0D0D"/>
              </a:gs>
              <a:gs pos="85000">
                <a:srgbClr val="0D0D0D">
                  <a:alpha val="69000"/>
                </a:srgb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A8DC4FB-1710-4466-C2F8-9AE7FE021C76}"/>
              </a:ext>
            </a:extLst>
          </p:cNvPr>
          <p:cNvSpPr/>
          <p:nvPr userDrawn="1"/>
        </p:nvSpPr>
        <p:spPr>
          <a:xfrm rot="3150817">
            <a:off x="-1087311" y="-344453"/>
            <a:ext cx="4345274" cy="4823711"/>
          </a:xfrm>
          <a:custGeom>
            <a:avLst/>
            <a:gdLst>
              <a:gd name="connsiteX0" fmla="*/ 0 w 4345274"/>
              <a:gd name="connsiteY0" fmla="*/ 2017763 h 4823711"/>
              <a:gd name="connsiteX1" fmla="*/ 1547522 w 4345274"/>
              <a:gd name="connsiteY1" fmla="*/ 0 h 4823711"/>
              <a:gd name="connsiteX2" fmla="*/ 4345274 w 4345274"/>
              <a:gd name="connsiteY2" fmla="*/ 4823711 h 4823711"/>
              <a:gd name="connsiteX3" fmla="*/ 3658582 w 4345274"/>
              <a:gd name="connsiteY3" fmla="*/ 4823711 h 4823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274" h="4823711">
                <a:moveTo>
                  <a:pt x="0" y="2017763"/>
                </a:moveTo>
                <a:lnTo>
                  <a:pt x="1547522" y="0"/>
                </a:lnTo>
                <a:lnTo>
                  <a:pt x="4345274" y="4823711"/>
                </a:lnTo>
                <a:lnTo>
                  <a:pt x="3658582" y="4823711"/>
                </a:lnTo>
                <a:close/>
              </a:path>
            </a:pathLst>
          </a:custGeom>
          <a:gradFill flip="none" rotWithShape="1">
            <a:gsLst>
              <a:gs pos="100000">
                <a:schemeClr val="tx1">
                  <a:lumMod val="95000"/>
                  <a:lumOff val="5000"/>
                  <a:alpha val="15000"/>
                </a:schemeClr>
              </a:gs>
              <a:gs pos="0">
                <a:srgbClr val="0583F2">
                  <a:alpha val="5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FF40B10-E8A0-845E-9E87-7F4D2242F823}"/>
              </a:ext>
            </a:extLst>
          </p:cNvPr>
          <p:cNvSpPr/>
          <p:nvPr userDrawn="1"/>
        </p:nvSpPr>
        <p:spPr>
          <a:xfrm rot="20284218">
            <a:off x="-646236" y="2245525"/>
            <a:ext cx="4199311" cy="4571742"/>
          </a:xfrm>
          <a:custGeom>
            <a:avLst/>
            <a:gdLst>
              <a:gd name="connsiteX0" fmla="*/ 1547701 w 4199311"/>
              <a:gd name="connsiteY0" fmla="*/ 0 h 4571742"/>
              <a:gd name="connsiteX1" fmla="*/ 4199311 w 4199311"/>
              <a:gd name="connsiteY1" fmla="*/ 4571742 h 4571742"/>
              <a:gd name="connsiteX2" fmla="*/ 1806942 w 4199311"/>
              <a:gd name="connsiteY2" fmla="*/ 4571742 h 4571742"/>
              <a:gd name="connsiteX3" fmla="*/ 0 w 4199311"/>
              <a:gd name="connsiteY3" fmla="*/ 3844268 h 457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9311" h="4571742">
                <a:moveTo>
                  <a:pt x="1547701" y="0"/>
                </a:moveTo>
                <a:lnTo>
                  <a:pt x="4199311" y="4571742"/>
                </a:lnTo>
                <a:lnTo>
                  <a:pt x="1806942" y="4571742"/>
                </a:lnTo>
                <a:lnTo>
                  <a:pt x="0" y="3844268"/>
                </a:lnTo>
                <a:close/>
              </a:path>
            </a:pathLst>
          </a:custGeom>
          <a:gradFill flip="none" rotWithShape="1">
            <a:gsLst>
              <a:gs pos="100000">
                <a:schemeClr val="tx1">
                  <a:lumMod val="95000"/>
                  <a:lumOff val="5000"/>
                  <a:alpha val="14000"/>
                </a:schemeClr>
              </a:gs>
              <a:gs pos="0">
                <a:srgbClr val="05DBF2">
                  <a:alpha val="26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90CE7-1EAB-4F53-B172-B4343B3777B8}"/>
              </a:ext>
            </a:extLst>
          </p:cNvPr>
          <p:cNvSpPr txBox="1"/>
          <p:nvPr userDrawn="1"/>
        </p:nvSpPr>
        <p:spPr>
          <a:xfrm>
            <a:off x="1289649" y="3181684"/>
            <a:ext cx="411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200" b="1" spc="-150" baseline="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scadia Mono SemiBold" panose="020B0609020000020004" pitchFamily="49" charset="0"/>
              </a:rPr>
              <a:t>이해와 </a:t>
            </a:r>
            <a:endParaRPr lang="en-GB" altLang="ko-KR" sz="4200" b="1" spc="-150" baseline="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scadia Mono SemiBold" panose="020B0609020000020004" pitchFamily="49" charset="0"/>
            </a:endParaRPr>
          </a:p>
          <a:p>
            <a:pPr algn="r"/>
            <a:r>
              <a:rPr lang="ko-KR" altLang="en-US" sz="4200" b="1" spc="-150" baseline="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scadia Mono SemiBold" panose="020B0609020000020004" pitchFamily="49" charset="0"/>
              </a:rPr>
              <a:t>기초 활용 </a:t>
            </a:r>
            <a:endParaRPr lang="en-GB" sz="4200" b="1" spc="-150" baseline="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B3BFB-A2B3-CECF-47D2-5E5D56D64F6B}"/>
              </a:ext>
            </a:extLst>
          </p:cNvPr>
          <p:cNvSpPr txBox="1"/>
          <p:nvPr userDrawn="1"/>
        </p:nvSpPr>
        <p:spPr>
          <a:xfrm>
            <a:off x="2442185" y="1670624"/>
            <a:ext cx="334129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800" b="0" spc="-150" baseline="0" dirty="0">
                <a:solidFill>
                  <a:srgbClr val="0583F2"/>
                </a:solidFill>
                <a:latin typeface="Franklin Gothic Demi" panose="020B0703020102020204" pitchFamily="34" charset="0"/>
                <a:cs typeface="Cascadia Mono SemiBold" panose="020B0609020000020004" pitchFamily="49" charset="0"/>
              </a:rPr>
              <a:t>LLM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8C791C-CD5C-3084-9964-D3D07D5A5925}"/>
              </a:ext>
            </a:extLst>
          </p:cNvPr>
          <p:cNvCxnSpPr/>
          <p:nvPr userDrawn="1"/>
        </p:nvCxnSpPr>
        <p:spPr>
          <a:xfrm>
            <a:off x="-688539" y="-567056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CADB234-BCCB-0228-C864-F4E92F32340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C55CF3-3083-E59B-3BB4-288A84A52673}"/>
              </a:ext>
            </a:extLst>
          </p:cNvPr>
          <p:cNvGrpSpPr/>
          <p:nvPr userDrawn="1"/>
        </p:nvGrpSpPr>
        <p:grpSpPr>
          <a:xfrm>
            <a:off x="11678844" y="-2106856"/>
            <a:ext cx="3800263" cy="3615695"/>
            <a:chOff x="1457536" y="2251076"/>
            <a:chExt cx="3418927" cy="3224211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DD3D35-123A-D56B-220C-2D6069BBCB9D}"/>
                </a:ext>
              </a:extLst>
            </p:cNvPr>
            <p:cNvSpPr/>
            <p:nvPr userDrawn="1"/>
          </p:nvSpPr>
          <p:spPr>
            <a:xfrm>
              <a:off x="1457536" y="2251076"/>
              <a:ext cx="3373205" cy="478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7A5B80E-4E5F-4195-2F7D-424003F55EFB}"/>
                </a:ext>
              </a:extLst>
            </p:cNvPr>
            <p:cNvSpPr/>
            <p:nvPr userDrawn="1"/>
          </p:nvSpPr>
          <p:spPr>
            <a:xfrm rot="5400000">
              <a:off x="3241499" y="3840322"/>
              <a:ext cx="322421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14" name="Picture 13" descr="A blue and black sign&#10;&#10;AI-generated content may be incorrect.">
            <a:extLst>
              <a:ext uri="{FF2B5EF4-FFF2-40B4-BE49-F238E27FC236}">
                <a16:creationId xmlns:a16="http://schemas.microsoft.com/office/drawing/2014/main" id="{F14DD7DA-89B0-8BF1-37A5-523006353B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694" y="200801"/>
            <a:ext cx="1498213" cy="331957"/>
          </a:xfrm>
          <a:prstGeom prst="rect">
            <a:avLst/>
          </a:prstGeom>
        </p:spPr>
      </p:pic>
      <p:pic>
        <p:nvPicPr>
          <p:cNvPr id="21" name="Picture 20" descr="A black and orange logo&#10;&#10;AI-generated content may be incorrect.">
            <a:extLst>
              <a:ext uri="{FF2B5EF4-FFF2-40B4-BE49-F238E27FC236}">
                <a16:creationId xmlns:a16="http://schemas.microsoft.com/office/drawing/2014/main" id="{76C71F24-F25B-0D4E-BEC6-C5DAA052F6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700" y="268440"/>
            <a:ext cx="1191524" cy="188366"/>
          </a:xfrm>
          <a:prstGeom prst="rect">
            <a:avLst/>
          </a:prstGeom>
        </p:spPr>
      </p:pic>
      <p:pic>
        <p:nvPicPr>
          <p:cNvPr id="22" name="Picture 2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0E4D6A1-9E46-594E-0378-F1BA2551ED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909" y="207931"/>
            <a:ext cx="1136392" cy="32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05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5599-1695-5FF1-D8E8-81E91ACC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EB5CA-6999-C290-7C67-27C79B02C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DB350-CD3A-CD5E-24CF-733F0C284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402D84-8E5B-84FC-135A-200EBA8B0A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377F0F-8120-4262-AA6D-7097EC7D54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0BCE6-292C-996F-33E9-24CB4158F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D2D173-3640-FA92-AD53-D8F71460F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9F07C-98F4-FA89-0BD7-EE3B7C1B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201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65A8-0F47-7026-F391-18725A3E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59" y="1003479"/>
            <a:ext cx="11124081" cy="47158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AC49C-6B8F-E808-4764-AA6A478E2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18A1E-FC9F-B788-9137-AEF9374AC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0DA23-2361-A780-95B4-2AB5FD3B5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87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BD4B75-9FC8-EE04-25AE-04ED85F0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86CDA-7622-1C6E-DFEA-73F4450EE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DCA37-2CE1-AF69-E71A-638CB422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550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7084-861F-0D23-2E79-676529BC6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6BAA9-1CE0-268F-37E3-9F4E45533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56D0A-A6B5-6358-CC46-5A18A4514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19EB3-AF79-5B5E-429B-6BBB0EC7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88199-6D24-A8EF-8420-4D405557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F0983-99FF-B081-CAEE-A6B37A1E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598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C4947-8032-9B62-01C8-B5B51C036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59" y="1003479"/>
            <a:ext cx="11124081" cy="47158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C8AA6-B8A5-872F-F596-46475C6FD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56ABB-E713-5B5D-48B6-F1F0E89E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6B82E-CAFB-D1CB-F74D-9498C111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29200-C116-37B1-9716-448E3EB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071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3A9FAE-77A0-BF51-9F3A-1C9C65637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B65D5-BB42-0D3D-5238-4DD1E6798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16523-9FBD-AB63-7B9D-106A5AC98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FC7AA-7400-FF9F-EF7D-DB29FADE2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FE637-3DF4-0AFE-51DB-0DCB3248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71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5BC1-14B4-BEF6-AA65-CEA85386A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B21C9-651D-4646-6665-4FB052C58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208C8-AF44-1FF6-A224-0A110D52D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BF505-1BBC-B2C3-BDA9-99018CB6D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1F3F0-2346-1731-B22E-40B7443E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126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115505" y="136430"/>
            <a:ext cx="11971714" cy="6588219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411821-1311-51DE-AFF9-0A0187C04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7071" y="2202270"/>
            <a:ext cx="2702879" cy="3579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</a:lstStyle>
          <a:p>
            <a:pPr lvl="0"/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8C6500F-6142-BF1C-DED2-654BC968C41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05719" y="1420103"/>
            <a:ext cx="7315200" cy="4452937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6ED49-8000-2B3B-D586-99E1BEF38788}"/>
              </a:ext>
            </a:extLst>
          </p:cNvPr>
          <p:cNvGrpSpPr/>
          <p:nvPr userDrawn="1"/>
        </p:nvGrpSpPr>
        <p:grpSpPr>
          <a:xfrm>
            <a:off x="104781" y="-579070"/>
            <a:ext cx="11950817" cy="7290594"/>
            <a:chOff x="104781" y="-579070"/>
            <a:chExt cx="11950817" cy="729059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80E6AF0-43F6-F6B4-D9A3-F944D19F4A92}"/>
                </a:ext>
              </a:extLst>
            </p:cNvPr>
            <p:cNvSpPr/>
            <p:nvPr userDrawn="1"/>
          </p:nvSpPr>
          <p:spPr>
            <a:xfrm>
              <a:off x="6287082" y="2419930"/>
              <a:ext cx="3732592" cy="4291594"/>
            </a:xfrm>
            <a:custGeom>
              <a:avLst/>
              <a:gdLst>
                <a:gd name="connsiteX0" fmla="*/ 0 w 3732592"/>
                <a:gd name="connsiteY0" fmla="*/ 0 h 4291594"/>
                <a:gd name="connsiteX1" fmla="*/ 3732592 w 3732592"/>
                <a:gd name="connsiteY1" fmla="*/ 2499391 h 4291594"/>
                <a:gd name="connsiteX2" fmla="*/ 3732592 w 3732592"/>
                <a:gd name="connsiteY2" fmla="*/ 4291594 h 4291594"/>
                <a:gd name="connsiteX3" fmla="*/ 0 w 3732592"/>
                <a:gd name="connsiteY3" fmla="*/ 4291594 h 4291594"/>
                <a:gd name="connsiteX4" fmla="*/ 0 w 3732592"/>
                <a:gd name="connsiteY4" fmla="*/ 0 h 429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291594">
                  <a:moveTo>
                    <a:pt x="0" y="0"/>
                  </a:moveTo>
                  <a:lnTo>
                    <a:pt x="3732592" y="2499391"/>
                  </a:lnTo>
                  <a:lnTo>
                    <a:pt x="3732592" y="4291594"/>
                  </a:lnTo>
                  <a:lnTo>
                    <a:pt x="0" y="42915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4000"/>
                  </a:schemeClr>
                </a:gs>
                <a:gs pos="45000">
                  <a:srgbClr val="05DBF2">
                    <a:alpha val="13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DC06953-CFB2-7C65-1084-8C591D951444}"/>
                </a:ext>
              </a:extLst>
            </p:cNvPr>
            <p:cNvSpPr/>
            <p:nvPr userDrawn="1"/>
          </p:nvSpPr>
          <p:spPr>
            <a:xfrm>
              <a:off x="8323006" y="146476"/>
              <a:ext cx="3732592" cy="4796016"/>
            </a:xfrm>
            <a:custGeom>
              <a:avLst/>
              <a:gdLst>
                <a:gd name="connsiteX0" fmla="*/ 0 w 3732592"/>
                <a:gd name="connsiteY0" fmla="*/ 0 h 4796016"/>
                <a:gd name="connsiteX1" fmla="*/ 3732592 w 3732592"/>
                <a:gd name="connsiteY1" fmla="*/ 0 h 4796016"/>
                <a:gd name="connsiteX2" fmla="*/ 3732592 w 3732592"/>
                <a:gd name="connsiteY2" fmla="*/ 4796016 h 4796016"/>
                <a:gd name="connsiteX3" fmla="*/ 0 w 3732592"/>
                <a:gd name="connsiteY3" fmla="*/ 2296625 h 4796016"/>
                <a:gd name="connsiteX4" fmla="*/ 0 w 3732592"/>
                <a:gd name="connsiteY4" fmla="*/ 0 h 479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796016">
                  <a:moveTo>
                    <a:pt x="0" y="0"/>
                  </a:moveTo>
                  <a:lnTo>
                    <a:pt x="3732592" y="0"/>
                  </a:lnTo>
                  <a:lnTo>
                    <a:pt x="3732592" y="4796016"/>
                  </a:lnTo>
                  <a:lnTo>
                    <a:pt x="0" y="22966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95000"/>
                    <a:lumOff val="5000"/>
                    <a:alpha val="14000"/>
                  </a:schemeClr>
                </a:gs>
                <a:gs pos="54000">
                  <a:srgbClr val="0583F2">
                    <a:alpha val="16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D49D4F-401B-1D61-8064-4464C9B04B30}"/>
                </a:ext>
              </a:extLst>
            </p:cNvPr>
            <p:cNvSpPr/>
            <p:nvPr userDrawn="1"/>
          </p:nvSpPr>
          <p:spPr>
            <a:xfrm rot="7918076">
              <a:off x="1019207" y="-1100951"/>
              <a:ext cx="2182690" cy="3226451"/>
            </a:xfrm>
            <a:custGeom>
              <a:avLst/>
              <a:gdLst>
                <a:gd name="connsiteX0" fmla="*/ 2461958 w 2634327"/>
                <a:gd name="connsiteY0" fmla="*/ 3894061 h 3894061"/>
                <a:gd name="connsiteX1" fmla="*/ 0 w 2634327"/>
                <a:gd name="connsiteY1" fmla="*/ 1156700 h 3894061"/>
                <a:gd name="connsiteX2" fmla="*/ 465687 w 2634327"/>
                <a:gd name="connsiteY2" fmla="*/ 0 h 3894061"/>
                <a:gd name="connsiteX3" fmla="*/ 2634327 w 2634327"/>
                <a:gd name="connsiteY3" fmla="*/ 3739034 h 38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327" h="3894061">
                  <a:moveTo>
                    <a:pt x="2461958" y="3894061"/>
                  </a:moveTo>
                  <a:lnTo>
                    <a:pt x="0" y="1156700"/>
                  </a:lnTo>
                  <a:lnTo>
                    <a:pt x="465687" y="0"/>
                  </a:lnTo>
                  <a:lnTo>
                    <a:pt x="2634327" y="373903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lumMod val="95000"/>
                    <a:lumOff val="5000"/>
                    <a:alpha val="12000"/>
                  </a:schemeClr>
                </a:gs>
                <a:gs pos="0">
                  <a:srgbClr val="05DBF2">
                    <a:alpha val="26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12BFCF-37C8-F25D-BE2F-3464197B2518}"/>
                </a:ext>
              </a:extLst>
            </p:cNvPr>
            <p:cNvSpPr/>
            <p:nvPr userDrawn="1"/>
          </p:nvSpPr>
          <p:spPr>
            <a:xfrm>
              <a:off x="104781" y="137603"/>
              <a:ext cx="2688520" cy="918568"/>
            </a:xfrm>
            <a:custGeom>
              <a:avLst/>
              <a:gdLst>
                <a:gd name="connsiteX0" fmla="*/ 0 w 3248468"/>
                <a:gd name="connsiteY0" fmla="*/ 0 h 1443502"/>
                <a:gd name="connsiteX1" fmla="*/ 3236590 w 3248468"/>
                <a:gd name="connsiteY1" fmla="*/ 0 h 1443502"/>
                <a:gd name="connsiteX2" fmla="*/ 3248468 w 3248468"/>
                <a:gd name="connsiteY2" fmla="*/ 10377 h 1443502"/>
                <a:gd name="connsiteX3" fmla="*/ 0 w 3248468"/>
                <a:gd name="connsiteY3" fmla="*/ 1443502 h 1443502"/>
                <a:gd name="connsiteX4" fmla="*/ 0 w 3248468"/>
                <a:gd name="connsiteY4" fmla="*/ 0 h 14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468" h="1443502">
                  <a:moveTo>
                    <a:pt x="0" y="0"/>
                  </a:moveTo>
                  <a:lnTo>
                    <a:pt x="3236590" y="0"/>
                  </a:lnTo>
                  <a:lnTo>
                    <a:pt x="3248468" y="10377"/>
                  </a:lnTo>
                  <a:lnTo>
                    <a:pt x="0" y="14435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5000"/>
                  </a:schemeClr>
                </a:gs>
                <a:gs pos="4000">
                  <a:srgbClr val="0583F2">
                    <a:alpha val="32000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F7963F-4F23-A2A6-AD38-1C1028D7A447}"/>
              </a:ext>
            </a:extLst>
          </p:cNvPr>
          <p:cNvCxnSpPr>
            <a:cxnSpLocks/>
          </p:cNvCxnSpPr>
          <p:nvPr userDrawn="1"/>
        </p:nvCxnSpPr>
        <p:spPr>
          <a:xfrm>
            <a:off x="658019" y="806823"/>
            <a:ext cx="0" cy="300747"/>
          </a:xfrm>
          <a:prstGeom prst="line">
            <a:avLst/>
          </a:prstGeom>
          <a:ln w="25400">
            <a:solidFill>
              <a:srgbClr val="0353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9561609D-CC20-A8EB-F6C3-10D76718DD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5453" y="788099"/>
            <a:ext cx="2870199" cy="376296"/>
          </a:xfrm>
          <a:prstGeom prst="rect">
            <a:avLst/>
          </a:prstGeom>
        </p:spPr>
        <p:txBody>
          <a:bodyPr anchor="b"/>
          <a:lstStyle>
            <a:lvl1pPr>
              <a:defRPr sz="2200" b="1" i="0" spc="-100" baseline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087F9C2C-0BF0-440E-95DE-62EA7710DE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817" y="362395"/>
            <a:ext cx="2341562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숫자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011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115505" y="136430"/>
            <a:ext cx="11971714" cy="6588219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411821-1311-51DE-AFF9-0A0187C041A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07071" y="2202270"/>
            <a:ext cx="2702879" cy="3579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</a:lstStyle>
          <a:p>
            <a:pPr lvl="0"/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8C6500F-6142-BF1C-DED2-654BC968C411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4005719" y="1420103"/>
            <a:ext cx="7315200" cy="4452937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6ED49-8000-2B3B-D586-99E1BEF38788}"/>
              </a:ext>
            </a:extLst>
          </p:cNvPr>
          <p:cNvGrpSpPr/>
          <p:nvPr userDrawn="1"/>
        </p:nvGrpSpPr>
        <p:grpSpPr>
          <a:xfrm flipH="1">
            <a:off x="104781" y="-579070"/>
            <a:ext cx="11950817" cy="7290594"/>
            <a:chOff x="104781" y="-579070"/>
            <a:chExt cx="11950817" cy="729059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80E6AF0-43F6-F6B4-D9A3-F944D19F4A92}"/>
                </a:ext>
              </a:extLst>
            </p:cNvPr>
            <p:cNvSpPr/>
            <p:nvPr userDrawn="1"/>
          </p:nvSpPr>
          <p:spPr>
            <a:xfrm>
              <a:off x="7939856" y="2419930"/>
              <a:ext cx="3732592" cy="4291594"/>
            </a:xfrm>
            <a:custGeom>
              <a:avLst/>
              <a:gdLst>
                <a:gd name="connsiteX0" fmla="*/ 0 w 3732592"/>
                <a:gd name="connsiteY0" fmla="*/ 0 h 4291594"/>
                <a:gd name="connsiteX1" fmla="*/ 3732592 w 3732592"/>
                <a:gd name="connsiteY1" fmla="*/ 2499391 h 4291594"/>
                <a:gd name="connsiteX2" fmla="*/ 3732592 w 3732592"/>
                <a:gd name="connsiteY2" fmla="*/ 4291594 h 4291594"/>
                <a:gd name="connsiteX3" fmla="*/ 0 w 3732592"/>
                <a:gd name="connsiteY3" fmla="*/ 4291594 h 4291594"/>
                <a:gd name="connsiteX4" fmla="*/ 0 w 3732592"/>
                <a:gd name="connsiteY4" fmla="*/ 0 h 429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291594">
                  <a:moveTo>
                    <a:pt x="0" y="0"/>
                  </a:moveTo>
                  <a:lnTo>
                    <a:pt x="3732592" y="2499391"/>
                  </a:lnTo>
                  <a:lnTo>
                    <a:pt x="3732592" y="4291594"/>
                  </a:lnTo>
                  <a:lnTo>
                    <a:pt x="0" y="42915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4000"/>
                  </a:schemeClr>
                </a:gs>
                <a:gs pos="45000">
                  <a:srgbClr val="05DBF2">
                    <a:alpha val="8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DC06953-CFB2-7C65-1084-8C591D951444}"/>
                </a:ext>
              </a:extLst>
            </p:cNvPr>
            <p:cNvSpPr/>
            <p:nvPr userDrawn="1"/>
          </p:nvSpPr>
          <p:spPr>
            <a:xfrm>
              <a:off x="8323006" y="146476"/>
              <a:ext cx="3732592" cy="4796016"/>
            </a:xfrm>
            <a:custGeom>
              <a:avLst/>
              <a:gdLst>
                <a:gd name="connsiteX0" fmla="*/ 0 w 3732592"/>
                <a:gd name="connsiteY0" fmla="*/ 0 h 4796016"/>
                <a:gd name="connsiteX1" fmla="*/ 3732592 w 3732592"/>
                <a:gd name="connsiteY1" fmla="*/ 0 h 4796016"/>
                <a:gd name="connsiteX2" fmla="*/ 3732592 w 3732592"/>
                <a:gd name="connsiteY2" fmla="*/ 4796016 h 4796016"/>
                <a:gd name="connsiteX3" fmla="*/ 0 w 3732592"/>
                <a:gd name="connsiteY3" fmla="*/ 2296625 h 4796016"/>
                <a:gd name="connsiteX4" fmla="*/ 0 w 3732592"/>
                <a:gd name="connsiteY4" fmla="*/ 0 h 479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796016">
                  <a:moveTo>
                    <a:pt x="0" y="0"/>
                  </a:moveTo>
                  <a:lnTo>
                    <a:pt x="3732592" y="0"/>
                  </a:lnTo>
                  <a:lnTo>
                    <a:pt x="3732592" y="4796016"/>
                  </a:lnTo>
                  <a:lnTo>
                    <a:pt x="0" y="22966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39000">
                  <a:schemeClr val="tx1">
                    <a:lumMod val="95000"/>
                    <a:lumOff val="5000"/>
                    <a:alpha val="14000"/>
                  </a:schemeClr>
                </a:gs>
                <a:gs pos="80000">
                  <a:srgbClr val="0583F2">
                    <a:alpha val="21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D49D4F-401B-1D61-8064-4464C9B04B30}"/>
                </a:ext>
              </a:extLst>
            </p:cNvPr>
            <p:cNvSpPr/>
            <p:nvPr userDrawn="1"/>
          </p:nvSpPr>
          <p:spPr>
            <a:xfrm rot="7918076">
              <a:off x="1019207" y="-1100951"/>
              <a:ext cx="2182690" cy="3226451"/>
            </a:xfrm>
            <a:custGeom>
              <a:avLst/>
              <a:gdLst>
                <a:gd name="connsiteX0" fmla="*/ 2461958 w 2634327"/>
                <a:gd name="connsiteY0" fmla="*/ 3894061 h 3894061"/>
                <a:gd name="connsiteX1" fmla="*/ 0 w 2634327"/>
                <a:gd name="connsiteY1" fmla="*/ 1156700 h 3894061"/>
                <a:gd name="connsiteX2" fmla="*/ 465687 w 2634327"/>
                <a:gd name="connsiteY2" fmla="*/ 0 h 3894061"/>
                <a:gd name="connsiteX3" fmla="*/ 2634327 w 2634327"/>
                <a:gd name="connsiteY3" fmla="*/ 3739034 h 38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327" h="3894061">
                  <a:moveTo>
                    <a:pt x="2461958" y="3894061"/>
                  </a:moveTo>
                  <a:lnTo>
                    <a:pt x="0" y="1156700"/>
                  </a:lnTo>
                  <a:lnTo>
                    <a:pt x="465687" y="0"/>
                  </a:lnTo>
                  <a:lnTo>
                    <a:pt x="2634327" y="373903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lumMod val="95000"/>
                    <a:lumOff val="5000"/>
                    <a:alpha val="14000"/>
                  </a:schemeClr>
                </a:gs>
                <a:gs pos="0">
                  <a:srgbClr val="05DBF2">
                    <a:alpha val="13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12BFCF-37C8-F25D-BE2F-3464197B2518}"/>
                </a:ext>
              </a:extLst>
            </p:cNvPr>
            <p:cNvSpPr/>
            <p:nvPr userDrawn="1"/>
          </p:nvSpPr>
          <p:spPr>
            <a:xfrm>
              <a:off x="104781" y="137603"/>
              <a:ext cx="2688520" cy="918568"/>
            </a:xfrm>
            <a:custGeom>
              <a:avLst/>
              <a:gdLst>
                <a:gd name="connsiteX0" fmla="*/ 0 w 3248468"/>
                <a:gd name="connsiteY0" fmla="*/ 0 h 1443502"/>
                <a:gd name="connsiteX1" fmla="*/ 3236590 w 3248468"/>
                <a:gd name="connsiteY1" fmla="*/ 0 h 1443502"/>
                <a:gd name="connsiteX2" fmla="*/ 3248468 w 3248468"/>
                <a:gd name="connsiteY2" fmla="*/ 10377 h 1443502"/>
                <a:gd name="connsiteX3" fmla="*/ 0 w 3248468"/>
                <a:gd name="connsiteY3" fmla="*/ 1443502 h 1443502"/>
                <a:gd name="connsiteX4" fmla="*/ 0 w 3248468"/>
                <a:gd name="connsiteY4" fmla="*/ 0 h 14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468" h="1443502">
                  <a:moveTo>
                    <a:pt x="0" y="0"/>
                  </a:moveTo>
                  <a:lnTo>
                    <a:pt x="3236590" y="0"/>
                  </a:lnTo>
                  <a:lnTo>
                    <a:pt x="3248468" y="10377"/>
                  </a:lnTo>
                  <a:lnTo>
                    <a:pt x="0" y="14435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5000"/>
                  </a:schemeClr>
                </a:gs>
                <a:gs pos="4000">
                  <a:srgbClr val="0583F2">
                    <a:alpha val="32000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1564C03-BA7E-9F46-0D10-9E06E47D3058}"/>
              </a:ext>
            </a:extLst>
          </p:cNvPr>
          <p:cNvCxnSpPr>
            <a:cxnSpLocks/>
          </p:cNvCxnSpPr>
          <p:nvPr userDrawn="1"/>
        </p:nvCxnSpPr>
        <p:spPr>
          <a:xfrm>
            <a:off x="658019" y="806823"/>
            <a:ext cx="0" cy="300747"/>
          </a:xfrm>
          <a:prstGeom prst="line">
            <a:avLst/>
          </a:prstGeom>
          <a:ln w="25400">
            <a:solidFill>
              <a:srgbClr val="0353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47CA0CBE-8176-B6AD-9368-BF949FDA2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5453" y="788099"/>
            <a:ext cx="2870199" cy="376296"/>
          </a:xfrm>
          <a:prstGeom prst="rect">
            <a:avLst/>
          </a:prstGeom>
        </p:spPr>
        <p:txBody>
          <a:bodyPr anchor="b"/>
          <a:lstStyle>
            <a:lvl1pPr>
              <a:defRPr sz="2200" b="1" i="0" spc="-100" baseline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CDD66D2C-8E09-88ED-FD14-ACCE28F0A3E0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817" y="362395"/>
            <a:ext cx="2341562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숫자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429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115505" y="136430"/>
            <a:ext cx="11971714" cy="65882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411821-1311-51DE-AFF9-0A0187C041A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07071" y="2202270"/>
            <a:ext cx="2702879" cy="3579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</a:lstStyle>
          <a:p>
            <a:pPr lvl="0"/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8C6500F-6142-BF1C-DED2-654BC968C411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4005719" y="1420103"/>
            <a:ext cx="7315200" cy="4452937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6ED49-8000-2B3B-D586-99E1BEF38788}"/>
              </a:ext>
            </a:extLst>
          </p:cNvPr>
          <p:cNvGrpSpPr/>
          <p:nvPr userDrawn="1"/>
        </p:nvGrpSpPr>
        <p:grpSpPr>
          <a:xfrm flipH="1">
            <a:off x="104781" y="-579070"/>
            <a:ext cx="11976217" cy="7290594"/>
            <a:chOff x="79381" y="-579070"/>
            <a:chExt cx="11976217" cy="729059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80E6AF0-43F6-F6B4-D9A3-F944D19F4A92}"/>
                </a:ext>
              </a:extLst>
            </p:cNvPr>
            <p:cNvSpPr/>
            <p:nvPr userDrawn="1"/>
          </p:nvSpPr>
          <p:spPr>
            <a:xfrm>
              <a:off x="7939856" y="2419930"/>
              <a:ext cx="3732592" cy="4291594"/>
            </a:xfrm>
            <a:custGeom>
              <a:avLst/>
              <a:gdLst>
                <a:gd name="connsiteX0" fmla="*/ 0 w 3732592"/>
                <a:gd name="connsiteY0" fmla="*/ 0 h 4291594"/>
                <a:gd name="connsiteX1" fmla="*/ 3732592 w 3732592"/>
                <a:gd name="connsiteY1" fmla="*/ 2499391 h 4291594"/>
                <a:gd name="connsiteX2" fmla="*/ 3732592 w 3732592"/>
                <a:gd name="connsiteY2" fmla="*/ 4291594 h 4291594"/>
                <a:gd name="connsiteX3" fmla="*/ 0 w 3732592"/>
                <a:gd name="connsiteY3" fmla="*/ 4291594 h 4291594"/>
                <a:gd name="connsiteX4" fmla="*/ 0 w 3732592"/>
                <a:gd name="connsiteY4" fmla="*/ 0 h 429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291594">
                  <a:moveTo>
                    <a:pt x="0" y="0"/>
                  </a:moveTo>
                  <a:lnTo>
                    <a:pt x="3732592" y="2499391"/>
                  </a:lnTo>
                  <a:lnTo>
                    <a:pt x="3732592" y="4291594"/>
                  </a:lnTo>
                  <a:lnTo>
                    <a:pt x="0" y="42915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4000">
                  <a:schemeClr val="tx1">
                    <a:lumMod val="95000"/>
                    <a:lumOff val="5000"/>
                    <a:alpha val="0"/>
                  </a:schemeClr>
                </a:gs>
                <a:gs pos="74000">
                  <a:schemeClr val="tx1">
                    <a:lumMod val="95000"/>
                    <a:lumOff val="5000"/>
                    <a:alpha val="7000"/>
                  </a:schemeClr>
                </a:gs>
                <a:gs pos="45000">
                  <a:srgbClr val="05DBF2">
                    <a:alpha val="8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DC06953-CFB2-7C65-1084-8C591D951444}"/>
                </a:ext>
              </a:extLst>
            </p:cNvPr>
            <p:cNvSpPr/>
            <p:nvPr userDrawn="1"/>
          </p:nvSpPr>
          <p:spPr>
            <a:xfrm>
              <a:off x="8323006" y="146476"/>
              <a:ext cx="3732592" cy="4796016"/>
            </a:xfrm>
            <a:custGeom>
              <a:avLst/>
              <a:gdLst>
                <a:gd name="connsiteX0" fmla="*/ 0 w 3732592"/>
                <a:gd name="connsiteY0" fmla="*/ 0 h 4796016"/>
                <a:gd name="connsiteX1" fmla="*/ 3732592 w 3732592"/>
                <a:gd name="connsiteY1" fmla="*/ 0 h 4796016"/>
                <a:gd name="connsiteX2" fmla="*/ 3732592 w 3732592"/>
                <a:gd name="connsiteY2" fmla="*/ 4796016 h 4796016"/>
                <a:gd name="connsiteX3" fmla="*/ 0 w 3732592"/>
                <a:gd name="connsiteY3" fmla="*/ 2296625 h 4796016"/>
                <a:gd name="connsiteX4" fmla="*/ 0 w 3732592"/>
                <a:gd name="connsiteY4" fmla="*/ 0 h 479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796016">
                  <a:moveTo>
                    <a:pt x="0" y="0"/>
                  </a:moveTo>
                  <a:lnTo>
                    <a:pt x="3732592" y="0"/>
                  </a:lnTo>
                  <a:lnTo>
                    <a:pt x="3732592" y="4796016"/>
                  </a:lnTo>
                  <a:lnTo>
                    <a:pt x="0" y="22966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7000">
                  <a:schemeClr val="bg1">
                    <a:lumMod val="85000"/>
                    <a:alpha val="0"/>
                  </a:schemeClr>
                </a:gs>
                <a:gs pos="38000">
                  <a:schemeClr val="accent5">
                    <a:lumMod val="20000"/>
                    <a:lumOff val="80000"/>
                    <a:alpha val="22000"/>
                  </a:schemeClr>
                </a:gs>
                <a:gs pos="80000">
                  <a:srgbClr val="0583F2">
                    <a:alpha val="21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D49D4F-401B-1D61-8064-4464C9B04B30}"/>
                </a:ext>
              </a:extLst>
            </p:cNvPr>
            <p:cNvSpPr/>
            <p:nvPr userDrawn="1"/>
          </p:nvSpPr>
          <p:spPr>
            <a:xfrm rot="7918076">
              <a:off x="1019207" y="-1100951"/>
              <a:ext cx="2182690" cy="3226451"/>
            </a:xfrm>
            <a:custGeom>
              <a:avLst/>
              <a:gdLst>
                <a:gd name="connsiteX0" fmla="*/ 2461958 w 2634327"/>
                <a:gd name="connsiteY0" fmla="*/ 3894061 h 3894061"/>
                <a:gd name="connsiteX1" fmla="*/ 0 w 2634327"/>
                <a:gd name="connsiteY1" fmla="*/ 1156700 h 3894061"/>
                <a:gd name="connsiteX2" fmla="*/ 465687 w 2634327"/>
                <a:gd name="connsiteY2" fmla="*/ 0 h 3894061"/>
                <a:gd name="connsiteX3" fmla="*/ 2634327 w 2634327"/>
                <a:gd name="connsiteY3" fmla="*/ 3739034 h 38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327" h="3894061">
                  <a:moveTo>
                    <a:pt x="2461958" y="3894061"/>
                  </a:moveTo>
                  <a:lnTo>
                    <a:pt x="0" y="1156700"/>
                  </a:lnTo>
                  <a:lnTo>
                    <a:pt x="465687" y="0"/>
                  </a:lnTo>
                  <a:lnTo>
                    <a:pt x="2634327" y="373903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lumMod val="95000"/>
                    <a:lumOff val="5000"/>
                    <a:alpha val="0"/>
                  </a:schemeClr>
                </a:gs>
                <a:gs pos="74000">
                  <a:schemeClr val="tx1">
                    <a:lumMod val="95000"/>
                    <a:lumOff val="5000"/>
                    <a:alpha val="14000"/>
                  </a:schemeClr>
                </a:gs>
                <a:gs pos="0">
                  <a:srgbClr val="05DBF2">
                    <a:alpha val="1300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12BFCF-37C8-F25D-BE2F-3464197B2518}"/>
                </a:ext>
              </a:extLst>
            </p:cNvPr>
            <p:cNvSpPr/>
            <p:nvPr userDrawn="1"/>
          </p:nvSpPr>
          <p:spPr>
            <a:xfrm>
              <a:off x="79381" y="137603"/>
              <a:ext cx="2688520" cy="918568"/>
            </a:xfrm>
            <a:custGeom>
              <a:avLst/>
              <a:gdLst>
                <a:gd name="connsiteX0" fmla="*/ 0 w 3248468"/>
                <a:gd name="connsiteY0" fmla="*/ 0 h 1443502"/>
                <a:gd name="connsiteX1" fmla="*/ 3236590 w 3248468"/>
                <a:gd name="connsiteY1" fmla="*/ 0 h 1443502"/>
                <a:gd name="connsiteX2" fmla="*/ 3248468 w 3248468"/>
                <a:gd name="connsiteY2" fmla="*/ 10377 h 1443502"/>
                <a:gd name="connsiteX3" fmla="*/ 0 w 3248468"/>
                <a:gd name="connsiteY3" fmla="*/ 1443502 h 1443502"/>
                <a:gd name="connsiteX4" fmla="*/ 0 w 3248468"/>
                <a:gd name="connsiteY4" fmla="*/ 0 h 14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468" h="1443502">
                  <a:moveTo>
                    <a:pt x="0" y="0"/>
                  </a:moveTo>
                  <a:lnTo>
                    <a:pt x="3236590" y="0"/>
                  </a:lnTo>
                  <a:lnTo>
                    <a:pt x="3248468" y="10377"/>
                  </a:lnTo>
                  <a:lnTo>
                    <a:pt x="0" y="14435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5000"/>
                  </a:schemeClr>
                </a:gs>
                <a:gs pos="4000">
                  <a:srgbClr val="0583F2">
                    <a:alpha val="32000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4C5D6722-E4A2-CD99-4CB3-028363E4984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80228" y="788099"/>
            <a:ext cx="2870199" cy="376296"/>
          </a:xfrm>
          <a:prstGeom prst="rect">
            <a:avLst/>
          </a:prstGeom>
        </p:spPr>
        <p:txBody>
          <a:bodyPr anchor="b"/>
          <a:lstStyle>
            <a:lvl1pPr>
              <a:defRPr sz="2200" b="1" i="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안녕하세요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003659-844C-A411-AE6C-831668FDF1C9}"/>
              </a:ext>
            </a:extLst>
          </p:cNvPr>
          <p:cNvCxnSpPr>
            <a:cxnSpLocks/>
          </p:cNvCxnSpPr>
          <p:nvPr userDrawn="1"/>
        </p:nvCxnSpPr>
        <p:spPr>
          <a:xfrm>
            <a:off x="658019" y="806823"/>
            <a:ext cx="0" cy="300747"/>
          </a:xfrm>
          <a:prstGeom prst="line">
            <a:avLst/>
          </a:prstGeom>
          <a:ln w="25400">
            <a:solidFill>
              <a:srgbClr val="0353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BAC682-34A3-F3C8-D6CE-286DB58E44B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817" y="362395"/>
            <a:ext cx="2341562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숫자</a:t>
            </a:r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B05A1D0-B6A6-6433-E5BA-F7098CCC8DE6}"/>
              </a:ext>
            </a:extLst>
          </p:cNvPr>
          <p:cNvSpPr/>
          <p:nvPr userDrawn="1"/>
        </p:nvSpPr>
        <p:spPr>
          <a:xfrm>
            <a:off x="111303" y="5469147"/>
            <a:ext cx="11984709" cy="1471421"/>
          </a:xfrm>
          <a:custGeom>
            <a:avLst/>
            <a:gdLst>
              <a:gd name="connsiteX0" fmla="*/ 0 w 11984709"/>
              <a:gd name="connsiteY0" fmla="*/ 0 h 1471421"/>
              <a:gd name="connsiteX1" fmla="*/ 11984709 w 11984709"/>
              <a:gd name="connsiteY1" fmla="*/ 0 h 1471421"/>
              <a:gd name="connsiteX2" fmla="*/ 11984709 w 11984709"/>
              <a:gd name="connsiteY2" fmla="*/ 1471421 h 1471421"/>
              <a:gd name="connsiteX3" fmla="*/ 0 w 11984709"/>
              <a:gd name="connsiteY3" fmla="*/ 1471421 h 147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84709" h="1471421">
                <a:moveTo>
                  <a:pt x="0" y="0"/>
                </a:moveTo>
                <a:lnTo>
                  <a:pt x="11984709" y="0"/>
                </a:lnTo>
                <a:lnTo>
                  <a:pt x="11984709" y="1471421"/>
                </a:lnTo>
                <a:lnTo>
                  <a:pt x="0" y="1471421"/>
                </a:lnTo>
                <a:close/>
              </a:path>
            </a:pathLst>
          </a:custGeom>
          <a:gradFill>
            <a:gsLst>
              <a:gs pos="77000">
                <a:schemeClr val="bg1">
                  <a:alpha val="0"/>
                  <a:lumMod val="82000"/>
                </a:schemeClr>
              </a:gs>
              <a:gs pos="28000">
                <a:srgbClr val="497EAF">
                  <a:alpha val="20784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668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83884" y="146476"/>
            <a:ext cx="11971714" cy="65882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6ED49-8000-2B3B-D586-99E1BEF38788}"/>
              </a:ext>
            </a:extLst>
          </p:cNvPr>
          <p:cNvGrpSpPr/>
          <p:nvPr userDrawn="1"/>
        </p:nvGrpSpPr>
        <p:grpSpPr>
          <a:xfrm flipH="1">
            <a:off x="102934" y="-579070"/>
            <a:ext cx="11952664" cy="7290594"/>
            <a:chOff x="104781" y="-579070"/>
            <a:chExt cx="11952664" cy="729059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80E6AF0-43F6-F6B4-D9A3-F944D19F4A92}"/>
                </a:ext>
              </a:extLst>
            </p:cNvPr>
            <p:cNvSpPr/>
            <p:nvPr userDrawn="1"/>
          </p:nvSpPr>
          <p:spPr>
            <a:xfrm>
              <a:off x="7939856" y="2419930"/>
              <a:ext cx="3732592" cy="4291594"/>
            </a:xfrm>
            <a:custGeom>
              <a:avLst/>
              <a:gdLst>
                <a:gd name="connsiteX0" fmla="*/ 0 w 3732592"/>
                <a:gd name="connsiteY0" fmla="*/ 0 h 4291594"/>
                <a:gd name="connsiteX1" fmla="*/ 3732592 w 3732592"/>
                <a:gd name="connsiteY1" fmla="*/ 2499391 h 4291594"/>
                <a:gd name="connsiteX2" fmla="*/ 3732592 w 3732592"/>
                <a:gd name="connsiteY2" fmla="*/ 4291594 h 4291594"/>
                <a:gd name="connsiteX3" fmla="*/ 0 w 3732592"/>
                <a:gd name="connsiteY3" fmla="*/ 4291594 h 4291594"/>
                <a:gd name="connsiteX4" fmla="*/ 0 w 3732592"/>
                <a:gd name="connsiteY4" fmla="*/ 0 h 429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291594">
                  <a:moveTo>
                    <a:pt x="0" y="0"/>
                  </a:moveTo>
                  <a:lnTo>
                    <a:pt x="3732592" y="2499391"/>
                  </a:lnTo>
                  <a:lnTo>
                    <a:pt x="3732592" y="4291594"/>
                  </a:lnTo>
                  <a:lnTo>
                    <a:pt x="0" y="42915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4000">
                  <a:schemeClr val="tx1">
                    <a:lumMod val="95000"/>
                    <a:lumOff val="5000"/>
                    <a:alpha val="0"/>
                  </a:schemeClr>
                </a:gs>
                <a:gs pos="74000">
                  <a:schemeClr val="tx1">
                    <a:lumMod val="95000"/>
                    <a:lumOff val="5000"/>
                    <a:alpha val="7000"/>
                  </a:schemeClr>
                </a:gs>
                <a:gs pos="45000">
                  <a:srgbClr val="05DBF2">
                    <a:alpha val="8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DC06953-CFB2-7C65-1084-8C591D951444}"/>
                </a:ext>
              </a:extLst>
            </p:cNvPr>
            <p:cNvSpPr/>
            <p:nvPr userDrawn="1"/>
          </p:nvSpPr>
          <p:spPr>
            <a:xfrm>
              <a:off x="8324853" y="171943"/>
              <a:ext cx="3732592" cy="4796016"/>
            </a:xfrm>
            <a:custGeom>
              <a:avLst/>
              <a:gdLst>
                <a:gd name="connsiteX0" fmla="*/ 0 w 3732592"/>
                <a:gd name="connsiteY0" fmla="*/ 0 h 4796016"/>
                <a:gd name="connsiteX1" fmla="*/ 3732592 w 3732592"/>
                <a:gd name="connsiteY1" fmla="*/ 0 h 4796016"/>
                <a:gd name="connsiteX2" fmla="*/ 3732592 w 3732592"/>
                <a:gd name="connsiteY2" fmla="*/ 4796016 h 4796016"/>
                <a:gd name="connsiteX3" fmla="*/ 0 w 3732592"/>
                <a:gd name="connsiteY3" fmla="*/ 2296625 h 4796016"/>
                <a:gd name="connsiteX4" fmla="*/ 0 w 3732592"/>
                <a:gd name="connsiteY4" fmla="*/ 0 h 479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796016">
                  <a:moveTo>
                    <a:pt x="0" y="0"/>
                  </a:moveTo>
                  <a:lnTo>
                    <a:pt x="3732592" y="0"/>
                  </a:lnTo>
                  <a:lnTo>
                    <a:pt x="3732592" y="4796016"/>
                  </a:lnTo>
                  <a:lnTo>
                    <a:pt x="0" y="22966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7000">
                  <a:schemeClr val="bg1">
                    <a:lumMod val="85000"/>
                    <a:alpha val="0"/>
                  </a:schemeClr>
                </a:gs>
                <a:gs pos="38000">
                  <a:schemeClr val="accent5">
                    <a:lumMod val="20000"/>
                    <a:lumOff val="80000"/>
                    <a:alpha val="22000"/>
                  </a:schemeClr>
                </a:gs>
                <a:gs pos="80000">
                  <a:srgbClr val="0583F2">
                    <a:alpha val="21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D49D4F-401B-1D61-8064-4464C9B04B30}"/>
                </a:ext>
              </a:extLst>
            </p:cNvPr>
            <p:cNvSpPr/>
            <p:nvPr userDrawn="1"/>
          </p:nvSpPr>
          <p:spPr>
            <a:xfrm rot="7918076">
              <a:off x="1019207" y="-1100951"/>
              <a:ext cx="2182690" cy="3226451"/>
            </a:xfrm>
            <a:custGeom>
              <a:avLst/>
              <a:gdLst>
                <a:gd name="connsiteX0" fmla="*/ 2461958 w 2634327"/>
                <a:gd name="connsiteY0" fmla="*/ 3894061 h 3894061"/>
                <a:gd name="connsiteX1" fmla="*/ 0 w 2634327"/>
                <a:gd name="connsiteY1" fmla="*/ 1156700 h 3894061"/>
                <a:gd name="connsiteX2" fmla="*/ 465687 w 2634327"/>
                <a:gd name="connsiteY2" fmla="*/ 0 h 3894061"/>
                <a:gd name="connsiteX3" fmla="*/ 2634327 w 2634327"/>
                <a:gd name="connsiteY3" fmla="*/ 3739034 h 38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327" h="3894061">
                  <a:moveTo>
                    <a:pt x="2461958" y="3894061"/>
                  </a:moveTo>
                  <a:lnTo>
                    <a:pt x="0" y="1156700"/>
                  </a:lnTo>
                  <a:lnTo>
                    <a:pt x="465687" y="0"/>
                  </a:lnTo>
                  <a:lnTo>
                    <a:pt x="2634327" y="373903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lumMod val="95000"/>
                    <a:lumOff val="5000"/>
                    <a:alpha val="0"/>
                  </a:schemeClr>
                </a:gs>
                <a:gs pos="74000">
                  <a:schemeClr val="tx1">
                    <a:lumMod val="95000"/>
                    <a:lumOff val="5000"/>
                    <a:alpha val="14000"/>
                  </a:schemeClr>
                </a:gs>
                <a:gs pos="0">
                  <a:srgbClr val="05DBF2">
                    <a:alpha val="1300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12BFCF-37C8-F25D-BE2F-3464197B2518}"/>
                </a:ext>
              </a:extLst>
            </p:cNvPr>
            <p:cNvSpPr/>
            <p:nvPr userDrawn="1"/>
          </p:nvSpPr>
          <p:spPr>
            <a:xfrm>
              <a:off x="104781" y="137603"/>
              <a:ext cx="2688520" cy="918568"/>
            </a:xfrm>
            <a:custGeom>
              <a:avLst/>
              <a:gdLst>
                <a:gd name="connsiteX0" fmla="*/ 0 w 3248468"/>
                <a:gd name="connsiteY0" fmla="*/ 0 h 1443502"/>
                <a:gd name="connsiteX1" fmla="*/ 3236590 w 3248468"/>
                <a:gd name="connsiteY1" fmla="*/ 0 h 1443502"/>
                <a:gd name="connsiteX2" fmla="*/ 3248468 w 3248468"/>
                <a:gd name="connsiteY2" fmla="*/ 10377 h 1443502"/>
                <a:gd name="connsiteX3" fmla="*/ 0 w 3248468"/>
                <a:gd name="connsiteY3" fmla="*/ 1443502 h 1443502"/>
                <a:gd name="connsiteX4" fmla="*/ 0 w 3248468"/>
                <a:gd name="connsiteY4" fmla="*/ 0 h 14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468" h="1443502">
                  <a:moveTo>
                    <a:pt x="0" y="0"/>
                  </a:moveTo>
                  <a:lnTo>
                    <a:pt x="3236590" y="0"/>
                  </a:lnTo>
                  <a:lnTo>
                    <a:pt x="3248468" y="10377"/>
                  </a:lnTo>
                  <a:lnTo>
                    <a:pt x="0" y="14435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5000"/>
                  </a:schemeClr>
                </a:gs>
                <a:gs pos="4000">
                  <a:srgbClr val="0583F2">
                    <a:alpha val="32000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02DDAA1-E383-6305-EE3C-06432E5269C3}"/>
              </a:ext>
            </a:extLst>
          </p:cNvPr>
          <p:cNvSpPr/>
          <p:nvPr userDrawn="1"/>
        </p:nvSpPr>
        <p:spPr>
          <a:xfrm>
            <a:off x="-189781" y="5469147"/>
            <a:ext cx="12870611" cy="1471421"/>
          </a:xfrm>
          <a:prstGeom prst="rect">
            <a:avLst/>
          </a:prstGeom>
          <a:gradFill>
            <a:gsLst>
              <a:gs pos="77000">
                <a:schemeClr val="bg1">
                  <a:alpha val="0"/>
                  <a:lumMod val="82000"/>
                </a:schemeClr>
              </a:gs>
              <a:gs pos="28000">
                <a:srgbClr val="497EAF">
                  <a:alpha val="20784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45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115505" y="136430"/>
            <a:ext cx="11971714" cy="6588219"/>
          </a:xfrm>
          <a:prstGeom prst="rect">
            <a:avLst/>
          </a:prstGeom>
          <a:blipFill>
            <a:blip r:embed="rId2"/>
            <a:stretch>
              <a:fillRect l="-17415" t="-30047" r="-875" b="-2217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A9FFCCB-1BE4-DE62-6FE2-1841DC6E0E88}"/>
              </a:ext>
            </a:extLst>
          </p:cNvPr>
          <p:cNvSpPr/>
          <p:nvPr userDrawn="1"/>
        </p:nvSpPr>
        <p:spPr>
          <a:xfrm>
            <a:off x="104781" y="133351"/>
            <a:ext cx="11971714" cy="6588219"/>
          </a:xfrm>
          <a:prstGeom prst="rect">
            <a:avLst/>
          </a:prstGeom>
          <a:gradFill>
            <a:gsLst>
              <a:gs pos="67000">
                <a:schemeClr val="tx1">
                  <a:lumMod val="95000"/>
                  <a:lumOff val="5000"/>
                  <a:alpha val="20000"/>
                </a:schemeClr>
              </a:gs>
              <a:gs pos="30000">
                <a:srgbClr val="05DBF2">
                  <a:alpha val="14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D9D3C2-D552-5388-242B-B044B018DE1D}"/>
              </a:ext>
            </a:extLst>
          </p:cNvPr>
          <p:cNvSpPr/>
          <p:nvPr userDrawn="1"/>
        </p:nvSpPr>
        <p:spPr>
          <a:xfrm>
            <a:off x="115505" y="130272"/>
            <a:ext cx="11971714" cy="658821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57000"/>
                </a:schemeClr>
              </a:gs>
              <a:gs pos="40000">
                <a:schemeClr val="tx1">
                  <a:lumMod val="95000"/>
                  <a:lumOff val="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309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1C882-6752-F984-845B-E04675820D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12269" y="987425"/>
            <a:ext cx="10643119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57479-4A80-741B-E7FD-FA12374C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77607-96B5-409C-112D-D0A3B496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FE0D6-5611-CC0A-3A97-9F04A7FA6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369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083C-A716-C50B-0E29-5EF29E28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59" y="1003479"/>
            <a:ext cx="11124081" cy="47158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3086C-02EC-8CE0-C3D1-A1D1478C1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06A6A-1D5E-6BCA-6520-29BD8EA57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6D73D4-FBB1-C5D8-9F2A-B2C34FD5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A23E2-B258-B00D-D6CA-4D8A57DAC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FB4EF-D3B5-27DD-8192-7C602561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633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97EC3-0FBF-ADF4-E776-E55CD39D68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3927A-D083-B85F-B5C3-0CD780678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94E0E-85ED-08CB-28A6-44FCB0165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719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57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622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B8761-6682-7FE0-960C-F2AFA93CE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456C4E-440C-636C-B43A-56017E08C6AB}"/>
              </a:ext>
            </a:extLst>
          </p:cNvPr>
          <p:cNvSpPr txBox="1"/>
          <p:nvPr/>
        </p:nvSpPr>
        <p:spPr>
          <a:xfrm>
            <a:off x="6618514" y="4824150"/>
            <a:ext cx="425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MS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등 주요 솔루션 기업들이 자체 기업 서비스에 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ChatGPT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를 적극 활용하고 있다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GB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15392A-2D6D-CB74-82C4-F3B4BC3A4BF6}"/>
              </a:ext>
            </a:extLst>
          </p:cNvPr>
          <p:cNvSpPr/>
          <p:nvPr/>
        </p:nvSpPr>
        <p:spPr>
          <a:xfrm>
            <a:off x="2685743" y="2419547"/>
            <a:ext cx="6820514" cy="3705801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13593" t="-23869" r="-13593" b="-7632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8392AA-CE0B-00E7-DD65-86901AD926C7}"/>
              </a:ext>
            </a:extLst>
          </p:cNvPr>
          <p:cNvGrpSpPr/>
          <p:nvPr/>
        </p:nvGrpSpPr>
        <p:grpSpPr>
          <a:xfrm>
            <a:off x="771606" y="666750"/>
            <a:ext cx="2303424" cy="556030"/>
            <a:chOff x="771606" y="666750"/>
            <a:chExt cx="2303424" cy="556030"/>
          </a:xfrm>
        </p:grpSpPr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A2111761-F09C-F1C8-78B2-1D504208D51C}"/>
                </a:ext>
              </a:extLst>
            </p:cNvPr>
            <p:cNvSpPr txBox="1">
              <a:spLocks/>
            </p:cNvSpPr>
            <p:nvPr/>
          </p:nvSpPr>
          <p:spPr>
            <a:xfrm>
              <a:off x="2211047" y="676664"/>
              <a:ext cx="807999" cy="485775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활용</a:t>
              </a:r>
              <a:endParaRPr lang="en-GB" sz="1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itle 3">
              <a:extLst>
                <a:ext uri="{FF2B5EF4-FFF2-40B4-BE49-F238E27FC236}">
                  <a16:creationId xmlns:a16="http://schemas.microsoft.com/office/drawing/2014/main" id="{87908D0B-A0B6-3AA3-B933-1EE39E8E57A7}"/>
                </a:ext>
              </a:extLst>
            </p:cNvPr>
            <p:cNvSpPr txBox="1">
              <a:spLocks/>
            </p:cNvSpPr>
            <p:nvPr/>
          </p:nvSpPr>
          <p:spPr>
            <a:xfrm>
              <a:off x="771606" y="666750"/>
              <a:ext cx="2303424" cy="556030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2800" spc="-150" dirty="0">
                  <a:solidFill>
                    <a:srgbClr val="0583F2"/>
                  </a:solidFill>
                </a:rPr>
                <a:t>프롬프트</a:t>
              </a:r>
              <a:endParaRPr lang="en-GB" sz="2800" spc="-150" dirty="0">
                <a:solidFill>
                  <a:srgbClr val="0583F2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44FC65-2396-0D2C-F893-9965804B9F92}"/>
              </a:ext>
            </a:extLst>
          </p:cNvPr>
          <p:cNvSpPr txBox="1"/>
          <p:nvPr/>
        </p:nvSpPr>
        <p:spPr>
          <a:xfrm>
            <a:off x="788187" y="1277520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강의현장에서 가장 많이 듣는 말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3746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FB224-0DAC-9971-1DA3-671B76B69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40BD6EF-CEE5-B162-4C88-8AEAB6C8E6A6}"/>
              </a:ext>
            </a:extLst>
          </p:cNvPr>
          <p:cNvGrpSpPr/>
          <p:nvPr/>
        </p:nvGrpSpPr>
        <p:grpSpPr>
          <a:xfrm>
            <a:off x="771606" y="666750"/>
            <a:ext cx="2303424" cy="556030"/>
            <a:chOff x="771606" y="666750"/>
            <a:chExt cx="2303424" cy="556030"/>
          </a:xfrm>
        </p:grpSpPr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F1390D77-6319-60E8-9348-9EAF341C1B75}"/>
                </a:ext>
              </a:extLst>
            </p:cNvPr>
            <p:cNvSpPr txBox="1">
              <a:spLocks/>
            </p:cNvSpPr>
            <p:nvPr/>
          </p:nvSpPr>
          <p:spPr>
            <a:xfrm>
              <a:off x="2211047" y="676664"/>
              <a:ext cx="807999" cy="485775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활용</a:t>
              </a:r>
              <a:endParaRPr lang="en-GB" sz="1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itle 3">
              <a:extLst>
                <a:ext uri="{FF2B5EF4-FFF2-40B4-BE49-F238E27FC236}">
                  <a16:creationId xmlns:a16="http://schemas.microsoft.com/office/drawing/2014/main" id="{87445896-80DA-689C-AD61-7628ED41A515}"/>
                </a:ext>
              </a:extLst>
            </p:cNvPr>
            <p:cNvSpPr txBox="1">
              <a:spLocks/>
            </p:cNvSpPr>
            <p:nvPr/>
          </p:nvSpPr>
          <p:spPr>
            <a:xfrm>
              <a:off x="771606" y="666750"/>
              <a:ext cx="2303424" cy="556030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2800" spc="-150" dirty="0">
                  <a:solidFill>
                    <a:srgbClr val="0583F2"/>
                  </a:solidFill>
                </a:rPr>
                <a:t>프롬프트</a:t>
              </a:r>
              <a:endParaRPr lang="en-GB" sz="2800" spc="-150" dirty="0">
                <a:solidFill>
                  <a:srgbClr val="0583F2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CF00DC-6D38-6560-30CC-9565266C30CF}"/>
              </a:ext>
            </a:extLst>
          </p:cNvPr>
          <p:cNvSpPr txBox="1"/>
          <p:nvPr/>
        </p:nvSpPr>
        <p:spPr>
          <a:xfrm>
            <a:off x="769526" y="1277520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프롬프트에서의 육하원칙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FE31B-AE20-6A7B-6664-58CBDA71DC29}"/>
              </a:ext>
            </a:extLst>
          </p:cNvPr>
          <p:cNvSpPr txBox="1"/>
          <p:nvPr/>
        </p:nvSpPr>
        <p:spPr>
          <a:xfrm>
            <a:off x="2125276" y="1855481"/>
            <a:ext cx="1628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2680D2"/>
                </a:solidFill>
                <a:latin typeface="+mn-ea"/>
              </a:rPr>
              <a:t>W</a:t>
            </a: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ho</a:t>
            </a:r>
            <a:endParaRPr lang="en-GB" sz="3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7B3FF-2C90-E562-33D1-9BD90991C7F3}"/>
              </a:ext>
            </a:extLst>
          </p:cNvPr>
          <p:cNvSpPr txBox="1"/>
          <p:nvPr/>
        </p:nvSpPr>
        <p:spPr>
          <a:xfrm>
            <a:off x="4980165" y="1855481"/>
            <a:ext cx="1628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2680D2"/>
                </a:solidFill>
                <a:latin typeface="+mn-ea"/>
              </a:rPr>
              <a:t>W</a:t>
            </a: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hen</a:t>
            </a:r>
            <a:endParaRPr lang="en-GB" sz="3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89744B-E669-55B7-D6E1-E5CB9D15728C}"/>
              </a:ext>
            </a:extLst>
          </p:cNvPr>
          <p:cNvSpPr txBox="1"/>
          <p:nvPr/>
        </p:nvSpPr>
        <p:spPr>
          <a:xfrm>
            <a:off x="8118830" y="1855481"/>
            <a:ext cx="1628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2680D2"/>
                </a:solidFill>
                <a:latin typeface="+mn-ea"/>
              </a:rPr>
              <a:t>W</a:t>
            </a: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here</a:t>
            </a:r>
            <a:endParaRPr lang="en-GB" sz="3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406E65-1C52-2E83-853D-3EEFFD12427A}"/>
              </a:ext>
            </a:extLst>
          </p:cNvPr>
          <p:cNvSpPr txBox="1"/>
          <p:nvPr/>
        </p:nvSpPr>
        <p:spPr>
          <a:xfrm>
            <a:off x="2127748" y="3336943"/>
            <a:ext cx="1628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2680D2"/>
                </a:solidFill>
                <a:latin typeface="+mn-ea"/>
              </a:rPr>
              <a:t>W</a:t>
            </a: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hat</a:t>
            </a:r>
            <a:endParaRPr lang="en-GB" sz="3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12F98D-01F5-7FF9-1AE0-799825B63571}"/>
              </a:ext>
            </a:extLst>
          </p:cNvPr>
          <p:cNvSpPr txBox="1"/>
          <p:nvPr/>
        </p:nvSpPr>
        <p:spPr>
          <a:xfrm>
            <a:off x="4934267" y="3336943"/>
            <a:ext cx="1628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2680D2"/>
                </a:solidFill>
                <a:latin typeface="+mn-ea"/>
              </a:rPr>
              <a:t>H</a:t>
            </a: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ow</a:t>
            </a:r>
            <a:endParaRPr lang="en-GB" sz="3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D907B5-BBD5-4E17-3E99-743491382832}"/>
              </a:ext>
            </a:extLst>
          </p:cNvPr>
          <p:cNvSpPr txBox="1"/>
          <p:nvPr/>
        </p:nvSpPr>
        <p:spPr>
          <a:xfrm>
            <a:off x="8118830" y="3336943"/>
            <a:ext cx="1628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2680D2"/>
                </a:solidFill>
                <a:latin typeface="+mn-ea"/>
              </a:rPr>
              <a:t>W</a:t>
            </a: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hy</a:t>
            </a:r>
            <a:endParaRPr lang="en-GB" sz="3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BD7B19-C7E3-8AE4-7DC2-24B3DDCA2013}"/>
              </a:ext>
            </a:extLst>
          </p:cNvPr>
          <p:cNvSpPr txBox="1"/>
          <p:nvPr/>
        </p:nvSpPr>
        <p:spPr>
          <a:xfrm>
            <a:off x="3283984" y="1984066"/>
            <a:ext cx="1146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누가</a:t>
            </a:r>
            <a:endParaRPr lang="en-GB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790499-B838-C02F-6088-D54E5B5842BC}"/>
              </a:ext>
            </a:extLst>
          </p:cNvPr>
          <p:cNvSpPr txBox="1"/>
          <p:nvPr/>
        </p:nvSpPr>
        <p:spPr>
          <a:xfrm>
            <a:off x="5972851" y="1925458"/>
            <a:ext cx="1146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언제</a:t>
            </a:r>
            <a:endParaRPr lang="en-GB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619553-2F58-2FB3-01FF-824F17304094}"/>
              </a:ext>
            </a:extLst>
          </p:cNvPr>
          <p:cNvSpPr txBox="1"/>
          <p:nvPr/>
        </p:nvSpPr>
        <p:spPr>
          <a:xfrm>
            <a:off x="9270583" y="1925458"/>
            <a:ext cx="1358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어디서</a:t>
            </a:r>
            <a:endParaRPr lang="en-GB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EEF1E4-F016-0ACE-FA60-208E83CF3284}"/>
              </a:ext>
            </a:extLst>
          </p:cNvPr>
          <p:cNvSpPr txBox="1"/>
          <p:nvPr/>
        </p:nvSpPr>
        <p:spPr>
          <a:xfrm>
            <a:off x="3159268" y="3460054"/>
            <a:ext cx="1358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무엇을</a:t>
            </a:r>
            <a:endParaRPr lang="en-GB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93F44B-04E1-D91F-BCA2-61730814F1B7}"/>
              </a:ext>
            </a:extLst>
          </p:cNvPr>
          <p:cNvSpPr txBox="1"/>
          <p:nvPr/>
        </p:nvSpPr>
        <p:spPr>
          <a:xfrm>
            <a:off x="5761308" y="3424286"/>
            <a:ext cx="1358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어떻게</a:t>
            </a:r>
            <a:endParaRPr lang="en-GB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DEB4B9-EC12-AFE5-B8AD-728027379AAC}"/>
              </a:ext>
            </a:extLst>
          </p:cNvPr>
          <p:cNvSpPr txBox="1"/>
          <p:nvPr/>
        </p:nvSpPr>
        <p:spPr>
          <a:xfrm>
            <a:off x="9237333" y="3429000"/>
            <a:ext cx="1358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왜</a:t>
            </a:r>
            <a:endParaRPr lang="en-GB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2217A5-C8F0-3410-BF29-A78866F61FA9}"/>
              </a:ext>
            </a:extLst>
          </p:cNvPr>
          <p:cNvSpPr/>
          <p:nvPr/>
        </p:nvSpPr>
        <p:spPr>
          <a:xfrm>
            <a:off x="3568042" y="4198442"/>
            <a:ext cx="5852284" cy="1952328"/>
          </a:xfrm>
          <a:prstGeom prst="rect">
            <a:avLst/>
          </a:prstGeom>
          <a:gradFill>
            <a:gsLst>
              <a:gs pos="100000">
                <a:schemeClr val="bg1"/>
              </a:gs>
              <a:gs pos="3000">
                <a:schemeClr val="bg1">
                  <a:alpha val="1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ㅋ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5B8A2A-2620-1B28-BD80-6C50506A7924}"/>
              </a:ext>
            </a:extLst>
          </p:cNvPr>
          <p:cNvSpPr txBox="1"/>
          <p:nvPr/>
        </p:nvSpPr>
        <p:spPr>
          <a:xfrm>
            <a:off x="3960978" y="4376293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육하원칙을 익히듯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질문의 방법도 익히자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6D0D5402-7904-E3B5-0881-AEA0C3164DD8}"/>
              </a:ext>
            </a:extLst>
          </p:cNvPr>
          <p:cNvSpPr txBox="1">
            <a:spLocks/>
          </p:cNvSpPr>
          <p:nvPr/>
        </p:nvSpPr>
        <p:spPr>
          <a:xfrm>
            <a:off x="4114560" y="5185571"/>
            <a:ext cx="2303424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000" spc="-150" dirty="0">
                <a:solidFill>
                  <a:srgbClr val="0583F2"/>
                </a:solidFill>
              </a:rPr>
              <a:t>프롬프트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5E2B56B5-49DA-3CF8-F66E-A5A5235A2889}"/>
              </a:ext>
            </a:extLst>
          </p:cNvPr>
          <p:cNvSpPr txBox="1">
            <a:spLocks/>
          </p:cNvSpPr>
          <p:nvPr/>
        </p:nvSpPr>
        <p:spPr>
          <a:xfrm>
            <a:off x="6434124" y="5155556"/>
            <a:ext cx="2303424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TOPFEC</a:t>
            </a:r>
          </a:p>
        </p:txBody>
      </p:sp>
    </p:spTree>
    <p:extLst>
      <p:ext uri="{BB962C8B-B14F-4D97-AF65-F5344CB8AC3E}">
        <p14:creationId xmlns:p14="http://schemas.microsoft.com/office/powerpoint/2010/main" val="368493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30276-2C57-ED20-E673-B2542F5D6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1561950-0DFC-EA7C-46FC-29E32F80579E}"/>
              </a:ext>
            </a:extLst>
          </p:cNvPr>
          <p:cNvGrpSpPr/>
          <p:nvPr/>
        </p:nvGrpSpPr>
        <p:grpSpPr>
          <a:xfrm>
            <a:off x="828756" y="666750"/>
            <a:ext cx="2905865" cy="556030"/>
            <a:chOff x="828756" y="666750"/>
            <a:chExt cx="2905865" cy="556030"/>
          </a:xfrm>
        </p:grpSpPr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850AB3FB-33E2-6FEB-CA45-3688BC56A1DF}"/>
                </a:ext>
              </a:extLst>
            </p:cNvPr>
            <p:cNvSpPr txBox="1">
              <a:spLocks/>
            </p:cNvSpPr>
            <p:nvPr/>
          </p:nvSpPr>
          <p:spPr>
            <a:xfrm>
              <a:off x="2191997" y="695714"/>
              <a:ext cx="1542624" cy="485775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작성방법</a:t>
              </a:r>
              <a:endParaRPr lang="en-GB" sz="1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itle 3">
              <a:extLst>
                <a:ext uri="{FF2B5EF4-FFF2-40B4-BE49-F238E27FC236}">
                  <a16:creationId xmlns:a16="http://schemas.microsoft.com/office/drawing/2014/main" id="{3983846C-390F-3AA4-BBC6-92859868F7E3}"/>
                </a:ext>
              </a:extLst>
            </p:cNvPr>
            <p:cNvSpPr txBox="1">
              <a:spLocks/>
            </p:cNvSpPr>
            <p:nvPr/>
          </p:nvSpPr>
          <p:spPr>
            <a:xfrm>
              <a:off x="828756" y="666750"/>
              <a:ext cx="2303424" cy="556030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en-GB" altLang="ko-KR" sz="2800" spc="-150" dirty="0">
                  <a:solidFill>
                    <a:srgbClr val="0583F2"/>
                  </a:solidFill>
                </a:rPr>
                <a:t>TOPFEC</a:t>
              </a:r>
              <a:endParaRPr lang="en-GB" sz="2800" spc="-150" dirty="0">
                <a:solidFill>
                  <a:srgbClr val="0583F2"/>
                </a:solidFill>
              </a:endParaRP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90FEDB-3216-312A-A98B-230FFF1E2763}"/>
              </a:ext>
            </a:extLst>
          </p:cNvPr>
          <p:cNvCxnSpPr/>
          <p:nvPr/>
        </p:nvCxnSpPr>
        <p:spPr>
          <a:xfrm>
            <a:off x="1135878" y="1282484"/>
            <a:ext cx="0" cy="37036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6B2635-BD23-5C12-6C02-586430E5B227}"/>
              </a:ext>
            </a:extLst>
          </p:cNvPr>
          <p:cNvGrpSpPr/>
          <p:nvPr/>
        </p:nvGrpSpPr>
        <p:grpSpPr>
          <a:xfrm>
            <a:off x="2007577" y="1712474"/>
            <a:ext cx="6980006" cy="646331"/>
            <a:chOff x="2007577" y="1712474"/>
            <a:chExt cx="6980006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D58EA4-A9E8-3110-4F9C-0242B9672E95}"/>
                </a:ext>
              </a:extLst>
            </p:cNvPr>
            <p:cNvSpPr txBox="1"/>
            <p:nvPr/>
          </p:nvSpPr>
          <p:spPr>
            <a:xfrm>
              <a:off x="2007577" y="1712474"/>
              <a:ext cx="1628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b="1" dirty="0">
                  <a:solidFill>
                    <a:srgbClr val="2680D2"/>
                  </a:solidFill>
                  <a:latin typeface="+mn-ea"/>
                </a:rPr>
                <a:t>T</a:t>
              </a:r>
              <a:r>
                <a:rPr lang="en-GB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ask</a:t>
              </a:r>
              <a:endPara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35FB5C5-1E4A-EE96-2E01-464CBCE8BDBA}"/>
                </a:ext>
              </a:extLst>
            </p:cNvPr>
            <p:cNvSpPr txBox="1"/>
            <p:nvPr/>
          </p:nvSpPr>
          <p:spPr>
            <a:xfrm>
              <a:off x="3315953" y="1825533"/>
              <a:ext cx="1146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과업</a:t>
              </a:r>
              <a:endParaRPr lang="en-GB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D7F1FD-E1A2-37B2-98F8-19CB420AF3D1}"/>
                </a:ext>
              </a:extLst>
            </p:cNvPr>
            <p:cNvSpPr txBox="1"/>
            <p:nvPr/>
          </p:nvSpPr>
          <p:spPr>
            <a:xfrm>
              <a:off x="4836497" y="1917866"/>
              <a:ext cx="41510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간단한 파스타 레시피 작성해줘 </a:t>
              </a:r>
              <a:endPara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743CCC2-BE9D-FF65-EFA6-2EB87873441B}"/>
              </a:ext>
            </a:extLst>
          </p:cNvPr>
          <p:cNvGrpSpPr/>
          <p:nvPr/>
        </p:nvGrpSpPr>
        <p:grpSpPr>
          <a:xfrm>
            <a:off x="2036152" y="2662884"/>
            <a:ext cx="6902290" cy="646331"/>
            <a:chOff x="2036152" y="2619342"/>
            <a:chExt cx="6902290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19ADE1-693A-032F-C12E-C267B79E9DB3}"/>
                </a:ext>
              </a:extLst>
            </p:cNvPr>
            <p:cNvSpPr txBox="1"/>
            <p:nvPr/>
          </p:nvSpPr>
          <p:spPr>
            <a:xfrm>
              <a:off x="2036152" y="2619342"/>
              <a:ext cx="1628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t</a:t>
              </a:r>
              <a:r>
                <a:rPr lang="en-GB" sz="3600" b="1" dirty="0" err="1">
                  <a:solidFill>
                    <a:srgbClr val="2680D2"/>
                  </a:solidFill>
                  <a:latin typeface="+mn-ea"/>
                </a:rPr>
                <a:t>O</a:t>
              </a:r>
              <a:r>
                <a:rPr lang="en-GB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ne</a:t>
              </a:r>
              <a:endPara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2A56B7-A487-F9EC-E4F8-A85D3243B6C6}"/>
                </a:ext>
              </a:extLst>
            </p:cNvPr>
            <p:cNvSpPr txBox="1"/>
            <p:nvPr/>
          </p:nvSpPr>
          <p:spPr>
            <a:xfrm>
              <a:off x="3429179" y="2689319"/>
              <a:ext cx="13581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어조</a:t>
              </a:r>
              <a:endParaRPr lang="en-GB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97BA946-155F-056F-C970-A21537A194C8}"/>
                </a:ext>
              </a:extLst>
            </p:cNvPr>
            <p:cNvSpPr txBox="1"/>
            <p:nvPr/>
          </p:nvSpPr>
          <p:spPr>
            <a:xfrm>
              <a:off x="4787356" y="2773381"/>
              <a:ext cx="41510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친근하고 격려하는 어조로 설명해줘</a:t>
              </a:r>
              <a:endPara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2C1A3D-5E9F-F9E5-6CB1-89461B92F0FA}"/>
              </a:ext>
            </a:extLst>
          </p:cNvPr>
          <p:cNvGrpSpPr/>
          <p:nvPr/>
        </p:nvGrpSpPr>
        <p:grpSpPr>
          <a:xfrm>
            <a:off x="2023066" y="3770557"/>
            <a:ext cx="6899223" cy="646331"/>
            <a:chOff x="2023066" y="3756043"/>
            <a:chExt cx="6899223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69AE38-266E-6692-58BE-16E2C19E6705}"/>
                </a:ext>
              </a:extLst>
            </p:cNvPr>
            <p:cNvSpPr txBox="1"/>
            <p:nvPr/>
          </p:nvSpPr>
          <p:spPr>
            <a:xfrm>
              <a:off x="2023066" y="3756043"/>
              <a:ext cx="1628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b="1" dirty="0">
                  <a:solidFill>
                    <a:srgbClr val="2680D2"/>
                  </a:solidFill>
                  <a:latin typeface="+mn-ea"/>
                </a:rPr>
                <a:t>P</a:t>
              </a:r>
              <a:r>
                <a:rPr lang="en-GB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ersona</a:t>
              </a:r>
              <a:endPara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BEC9DC-AF9F-E4D5-6EF2-EC04DF6CDCF8}"/>
                </a:ext>
              </a:extLst>
            </p:cNvPr>
            <p:cNvSpPr txBox="1"/>
            <p:nvPr/>
          </p:nvSpPr>
          <p:spPr>
            <a:xfrm>
              <a:off x="3196721" y="3854920"/>
              <a:ext cx="13581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역할</a:t>
              </a:r>
              <a:endParaRPr lang="en-GB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066F19-EEEF-6DFE-C9D8-0C9598C87589}"/>
                </a:ext>
              </a:extLst>
            </p:cNvPr>
            <p:cNvSpPr txBox="1"/>
            <p:nvPr/>
          </p:nvSpPr>
          <p:spPr>
            <a:xfrm>
              <a:off x="4771203" y="3956557"/>
              <a:ext cx="41510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너는 경험 많은 이탈리안 셰프야</a:t>
              </a:r>
              <a:endPara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0CD9D01-EED9-98F1-991F-2697C20E43E0}"/>
              </a:ext>
            </a:extLst>
          </p:cNvPr>
          <p:cNvGrpSpPr/>
          <p:nvPr/>
        </p:nvGrpSpPr>
        <p:grpSpPr>
          <a:xfrm>
            <a:off x="2015721" y="3198151"/>
            <a:ext cx="7766462" cy="717550"/>
            <a:chOff x="2015721" y="3241693"/>
            <a:chExt cx="7766462" cy="71755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9EF7A0-B4B6-772F-54BF-262B70B3CD63}"/>
                </a:ext>
              </a:extLst>
            </p:cNvPr>
            <p:cNvSpPr txBox="1"/>
            <p:nvPr/>
          </p:nvSpPr>
          <p:spPr>
            <a:xfrm>
              <a:off x="2015721" y="3241693"/>
              <a:ext cx="1628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b="1" dirty="0">
                  <a:solidFill>
                    <a:srgbClr val="2680D2"/>
                  </a:solidFill>
                  <a:latin typeface="+mn-ea"/>
                </a:rPr>
                <a:t>E</a:t>
              </a:r>
              <a:r>
                <a:rPr lang="en-GB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xample</a:t>
              </a:r>
              <a:endPara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9150884-F780-1601-E0B8-F9F3F2B42169}"/>
                </a:ext>
              </a:extLst>
            </p:cNvPr>
            <p:cNvSpPr txBox="1"/>
            <p:nvPr/>
          </p:nvSpPr>
          <p:spPr>
            <a:xfrm>
              <a:off x="3196721" y="3364804"/>
              <a:ext cx="13581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예시</a:t>
              </a:r>
              <a:endParaRPr lang="en-GB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554ACB9-509A-8D49-59ED-8586DC62EDE8}"/>
                </a:ext>
              </a:extLst>
            </p:cNvPr>
            <p:cNvSpPr txBox="1"/>
            <p:nvPr/>
          </p:nvSpPr>
          <p:spPr>
            <a:xfrm>
              <a:off x="4771203" y="3436023"/>
              <a:ext cx="50109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“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물이 끓으면 소금을 넣어 파스타를 삶아주세요</a:t>
              </a:r>
              <a:r>
                <a:rPr lang="en-GB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”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처럼 구체적인 지시를 포함해줘</a:t>
              </a:r>
              <a:endPara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510E7FB-73A4-89DA-AE6C-CBA14EC2EB45}"/>
              </a:ext>
            </a:extLst>
          </p:cNvPr>
          <p:cNvGrpSpPr/>
          <p:nvPr/>
        </p:nvGrpSpPr>
        <p:grpSpPr>
          <a:xfrm>
            <a:off x="2017102" y="2189309"/>
            <a:ext cx="7808624" cy="646331"/>
            <a:chOff x="2017102" y="2160281"/>
            <a:chExt cx="7808624" cy="6463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942D4F-2F5B-ABE0-A9D6-53CF17908951}"/>
                </a:ext>
              </a:extLst>
            </p:cNvPr>
            <p:cNvSpPr txBox="1"/>
            <p:nvPr/>
          </p:nvSpPr>
          <p:spPr>
            <a:xfrm>
              <a:off x="2017102" y="2160281"/>
              <a:ext cx="1628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b="1" dirty="0">
                  <a:solidFill>
                    <a:srgbClr val="2680D2"/>
                  </a:solidFill>
                  <a:latin typeface="+mn-ea"/>
                </a:rPr>
                <a:t>F</a:t>
              </a:r>
              <a:r>
                <a:rPr lang="en-GB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ormat</a:t>
              </a:r>
              <a:endPara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72106F-FF1F-2C27-D199-E10A24F8E7FA}"/>
                </a:ext>
              </a:extLst>
            </p:cNvPr>
            <p:cNvSpPr txBox="1"/>
            <p:nvPr/>
          </p:nvSpPr>
          <p:spPr>
            <a:xfrm>
              <a:off x="3318843" y="2230258"/>
              <a:ext cx="11219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형식</a:t>
              </a:r>
              <a:endParaRPr lang="en-GB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77A726-E002-A7DD-BE89-1BD06E2C13DE}"/>
                </a:ext>
              </a:extLst>
            </p:cNvPr>
            <p:cNvSpPr txBox="1"/>
            <p:nvPr/>
          </p:nvSpPr>
          <p:spPr>
            <a:xfrm>
              <a:off x="4814746" y="2321099"/>
              <a:ext cx="50109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재료 목록</a:t>
              </a:r>
              <a:r>
                <a:rPr lang="en-GB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조리 단계</a:t>
              </a:r>
              <a:r>
                <a:rPr lang="en-GB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주의 사항 순으로 적어줘</a:t>
              </a:r>
              <a:endPara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57B01C1-26B7-5A12-0943-3ED33DE2B355}"/>
              </a:ext>
            </a:extLst>
          </p:cNvPr>
          <p:cNvGrpSpPr/>
          <p:nvPr/>
        </p:nvGrpSpPr>
        <p:grpSpPr>
          <a:xfrm>
            <a:off x="2010548" y="4323105"/>
            <a:ext cx="7771635" cy="646331"/>
            <a:chOff x="2010548" y="4323105"/>
            <a:chExt cx="7771635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6BA456-6EA7-7854-C8EE-B90E8F3B7E8D}"/>
                </a:ext>
              </a:extLst>
            </p:cNvPr>
            <p:cNvSpPr txBox="1"/>
            <p:nvPr/>
          </p:nvSpPr>
          <p:spPr>
            <a:xfrm>
              <a:off x="2010548" y="4323105"/>
              <a:ext cx="1628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b="1" dirty="0">
                  <a:solidFill>
                    <a:srgbClr val="2680D2"/>
                  </a:solidFill>
                  <a:latin typeface="+mn-ea"/>
                </a:rPr>
                <a:t>C</a:t>
              </a:r>
              <a:r>
                <a:rPr lang="en-GB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ontext</a:t>
              </a:r>
              <a:endPara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1C95EBF-CA25-317C-DA94-30D3CC0A0A84}"/>
                </a:ext>
              </a:extLst>
            </p:cNvPr>
            <p:cNvSpPr txBox="1"/>
            <p:nvPr/>
          </p:nvSpPr>
          <p:spPr>
            <a:xfrm>
              <a:off x="3198624" y="4421982"/>
              <a:ext cx="13581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맥락</a:t>
              </a:r>
              <a:endParaRPr lang="en-GB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FAD2B46-EA66-0920-8E17-612641B76816}"/>
                </a:ext>
              </a:extLst>
            </p:cNvPr>
            <p:cNvSpPr txBox="1"/>
            <p:nvPr/>
          </p:nvSpPr>
          <p:spPr>
            <a:xfrm>
              <a:off x="4771203" y="4514315"/>
              <a:ext cx="50109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요리 블로그에 레시피를 게시하려고 해</a:t>
              </a:r>
              <a:endPara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6488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20E21-2DC1-F918-7E30-C2ACB899C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603971FE-190D-6981-510A-E130C248F45C}"/>
              </a:ext>
            </a:extLst>
          </p:cNvPr>
          <p:cNvSpPr txBox="1">
            <a:spLocks/>
          </p:cNvSpPr>
          <p:nvPr/>
        </p:nvSpPr>
        <p:spPr>
          <a:xfrm>
            <a:off x="757091" y="659026"/>
            <a:ext cx="2303424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spc="-150" dirty="0">
                <a:solidFill>
                  <a:srgbClr val="0583F2"/>
                </a:solidFill>
              </a:rPr>
              <a:t>질문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BB2CC8B-2417-E327-75D9-F82A1E5209D2}"/>
              </a:ext>
            </a:extLst>
          </p:cNvPr>
          <p:cNvSpPr/>
          <p:nvPr/>
        </p:nvSpPr>
        <p:spPr>
          <a:xfrm>
            <a:off x="884091" y="2160814"/>
            <a:ext cx="4749353" cy="3389086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1445" t="-228" r="-737" b="-352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stA="44000" endPos="15000" dist="5842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218530F-7B3F-1C4C-64E6-D2632BCA5557}"/>
              </a:ext>
            </a:extLst>
          </p:cNvPr>
          <p:cNvGrpSpPr/>
          <p:nvPr/>
        </p:nvGrpSpPr>
        <p:grpSpPr>
          <a:xfrm>
            <a:off x="5815784" y="3271310"/>
            <a:ext cx="742774" cy="934825"/>
            <a:chOff x="3810000" y="3576425"/>
            <a:chExt cx="1631080" cy="1841500"/>
          </a:xfrm>
          <a:solidFill>
            <a:srgbClr val="0E55BE"/>
          </a:solidFill>
        </p:grpSpPr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61195A7E-5A53-5772-CCAB-A8EC7A12AA57}"/>
                </a:ext>
              </a:extLst>
            </p:cNvPr>
            <p:cNvSpPr/>
            <p:nvPr/>
          </p:nvSpPr>
          <p:spPr>
            <a:xfrm>
              <a:off x="4981789" y="3576425"/>
              <a:ext cx="459291" cy="1841500"/>
            </a:xfrm>
            <a:prstGeom prst="chevron">
              <a:avLst>
                <a:gd name="adj" fmla="val 57658"/>
              </a:avLst>
            </a:prstGeom>
            <a:grpFill/>
            <a:ln w="5080">
              <a:noFill/>
            </a:ln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 w="44450" h="444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8" name="Arrow: Pentagon 37">
              <a:extLst>
                <a:ext uri="{FF2B5EF4-FFF2-40B4-BE49-F238E27FC236}">
                  <a16:creationId xmlns:a16="http://schemas.microsoft.com/office/drawing/2014/main" id="{62843715-A6EF-4EEF-6A42-80E719D3D6E0}"/>
                </a:ext>
              </a:extLst>
            </p:cNvPr>
            <p:cNvSpPr/>
            <p:nvPr/>
          </p:nvSpPr>
          <p:spPr>
            <a:xfrm>
              <a:off x="3810000" y="3576425"/>
              <a:ext cx="1308100" cy="1841500"/>
            </a:xfrm>
            <a:prstGeom prst="homePlate">
              <a:avLst>
                <a:gd name="adj" fmla="val 22815"/>
              </a:avLst>
            </a:prstGeom>
            <a:grpFill/>
            <a:ln w="5080">
              <a:noFill/>
            </a:ln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 w="44450" h="444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306B2E9-8D3B-14A1-0EEA-A50064B56ACF}"/>
              </a:ext>
            </a:extLst>
          </p:cNvPr>
          <p:cNvSpPr txBox="1"/>
          <p:nvPr/>
        </p:nvSpPr>
        <p:spPr>
          <a:xfrm>
            <a:off x="6655976" y="1506706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질문 재구성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D8041E-9B60-79E2-CD19-643BA9CA6589}"/>
              </a:ext>
            </a:extLst>
          </p:cNvPr>
          <p:cNvSpPr txBox="1"/>
          <p:nvPr/>
        </p:nvSpPr>
        <p:spPr>
          <a:xfrm>
            <a:off x="782491" y="1778363"/>
            <a:ext cx="99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 질문</a:t>
            </a:r>
            <a:endParaRPr lang="en-GB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58AB58-3A47-C3C2-D8EF-D7E6DF44AE38}"/>
              </a:ext>
            </a:extLst>
          </p:cNvPr>
          <p:cNvSpPr txBox="1"/>
          <p:nvPr/>
        </p:nvSpPr>
        <p:spPr>
          <a:xfrm>
            <a:off x="6558557" y="2174363"/>
            <a:ext cx="515447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역할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너는 르네상스 그림에 대해 정통한 전문가야</a:t>
            </a:r>
            <a:endParaRPr lang="en-GB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과업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르네상스 시대의 그림들 중 뛰어난 작품들을 소개해줘</a:t>
            </a:r>
            <a:endParaRPr lang="en-GB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맥락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책 삽화로 르네상스 풍 그림을 그려야 하는 상황인데</a:t>
            </a:r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당시의</a:t>
            </a:r>
            <a:endParaRPr lang="en-GB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트렌드를 이해해서 자연스러운 삽화를 그리는게 목적이야</a:t>
            </a:r>
            <a:endParaRPr lang="en-GB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어조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객관적이고 분석적이며</a:t>
            </a:r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명확한 톤으로 전달해줘</a:t>
            </a:r>
            <a:endParaRPr lang="en-GB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형식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다음 항목을 토대로 작성해줘 </a:t>
            </a:r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르네상스 초기와 후기의</a:t>
            </a:r>
            <a:endParaRPr lang="en-GB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차이</a:t>
            </a:r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트렌드</a:t>
            </a:r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유명 거장 이름</a:t>
            </a:r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작품명</a:t>
            </a:r>
            <a:endParaRPr lang="en-GB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추가 요청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최신 자료와 신뢰성 있는 데이터를 활용하고</a:t>
            </a:r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화풍별로   </a:t>
            </a:r>
            <a:endParaRPr lang="en-GB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그룹을 지어서 정리해줘</a:t>
            </a:r>
            <a:endParaRPr lang="en-GB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ECB15D3C-73D4-588D-69FD-A34394E2155F}"/>
              </a:ext>
            </a:extLst>
          </p:cNvPr>
          <p:cNvSpPr txBox="1">
            <a:spLocks/>
          </p:cNvSpPr>
          <p:nvPr/>
        </p:nvSpPr>
        <p:spPr>
          <a:xfrm>
            <a:off x="1517891" y="695714"/>
            <a:ext cx="1542624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예시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640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F873C-92E8-E146-72AD-008D3725E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63C254-30A9-6439-9547-F18B5B7A99B8}"/>
              </a:ext>
            </a:extLst>
          </p:cNvPr>
          <p:cNvSpPr/>
          <p:nvPr/>
        </p:nvSpPr>
        <p:spPr>
          <a:xfrm>
            <a:off x="998750" y="2062956"/>
            <a:ext cx="4181585" cy="350520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1099" r="-2478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stA="44000" endPos="15000" dist="5842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84BF7039-24BF-EA75-92B7-286CF98A07FC}"/>
              </a:ext>
            </a:extLst>
          </p:cNvPr>
          <p:cNvSpPr txBox="1">
            <a:spLocks/>
          </p:cNvSpPr>
          <p:nvPr/>
        </p:nvSpPr>
        <p:spPr>
          <a:xfrm>
            <a:off x="757091" y="659026"/>
            <a:ext cx="2303424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spc="-150" dirty="0">
                <a:solidFill>
                  <a:srgbClr val="0583F2"/>
                </a:solidFill>
              </a:rPr>
              <a:t>질문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F1BAC28-9EE5-771E-BC8F-C2A2A9337568}"/>
              </a:ext>
            </a:extLst>
          </p:cNvPr>
          <p:cNvSpPr/>
          <p:nvPr/>
        </p:nvSpPr>
        <p:spPr>
          <a:xfrm>
            <a:off x="6829944" y="621211"/>
            <a:ext cx="3735629" cy="2067046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t="-997" b="-822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62988B0-4C0B-DBF0-CDD1-BFCEFEAAD70D}"/>
              </a:ext>
            </a:extLst>
          </p:cNvPr>
          <p:cNvSpPr/>
          <p:nvPr/>
        </p:nvSpPr>
        <p:spPr>
          <a:xfrm>
            <a:off x="6829944" y="2750849"/>
            <a:ext cx="3735629" cy="3377110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l="-93" r="-207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50000" endA="300" endPos="11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D570AC-7DBC-08EB-F81C-20E0154F4848}"/>
              </a:ext>
            </a:extLst>
          </p:cNvPr>
          <p:cNvSpPr txBox="1"/>
          <p:nvPr/>
        </p:nvSpPr>
        <p:spPr>
          <a:xfrm>
            <a:off x="769526" y="1277520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 내용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3A4EB273-240D-E11F-2DD2-142A5BF5F5E7}"/>
              </a:ext>
            </a:extLst>
          </p:cNvPr>
          <p:cNvSpPr txBox="1">
            <a:spLocks/>
          </p:cNvSpPr>
          <p:nvPr/>
        </p:nvSpPr>
        <p:spPr>
          <a:xfrm>
            <a:off x="1517891" y="695714"/>
            <a:ext cx="1542624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예시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115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1E3E7-FB1C-06B2-45BC-C9ADA2F05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940603B9-55EC-AC75-8EC0-25CCB1E55A90}"/>
              </a:ext>
            </a:extLst>
          </p:cNvPr>
          <p:cNvSpPr txBox="1">
            <a:spLocks/>
          </p:cNvSpPr>
          <p:nvPr/>
        </p:nvSpPr>
        <p:spPr>
          <a:xfrm>
            <a:off x="786119" y="673540"/>
            <a:ext cx="578223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altLang="ko-KR" sz="2800" spc="-150" dirty="0">
                <a:solidFill>
                  <a:srgbClr val="0583F2"/>
                </a:solidFill>
              </a:rPr>
              <a:t>AI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042B4872-013D-1EC2-7B03-AAA900B6093D}"/>
              </a:ext>
            </a:extLst>
          </p:cNvPr>
          <p:cNvSpPr txBox="1">
            <a:spLocks/>
          </p:cNvSpPr>
          <p:nvPr/>
        </p:nvSpPr>
        <p:spPr>
          <a:xfrm>
            <a:off x="1213418" y="711640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효과적으로 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7270C2F-8C4A-F999-D4C8-A8AA9DC29737}"/>
              </a:ext>
            </a:extLst>
          </p:cNvPr>
          <p:cNvSpPr txBox="1">
            <a:spLocks/>
          </p:cNvSpPr>
          <p:nvPr/>
        </p:nvSpPr>
        <p:spPr>
          <a:xfrm>
            <a:off x="2645254" y="679485"/>
            <a:ext cx="871587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spc="-150">
                <a:solidFill>
                  <a:srgbClr val="0583F2"/>
                </a:solidFill>
              </a:rPr>
              <a:t>대화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48C0C9FE-8105-9383-E6DC-2CEBAEF6D78D}"/>
              </a:ext>
            </a:extLst>
          </p:cNvPr>
          <p:cNvSpPr txBox="1">
            <a:spLocks/>
          </p:cNvSpPr>
          <p:nvPr/>
        </p:nvSpPr>
        <p:spPr>
          <a:xfrm>
            <a:off x="3334345" y="708667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CCE1AD-A640-937F-A5A7-86CB872B9414}"/>
              </a:ext>
            </a:extLst>
          </p:cNvPr>
          <p:cNvSpPr/>
          <p:nvPr/>
        </p:nvSpPr>
        <p:spPr>
          <a:xfrm>
            <a:off x="1681162" y="2501460"/>
            <a:ext cx="8829675" cy="364490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2554" t="-36500" r="-2358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stA="44000" endPos="15000" dist="5842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A6937-08F1-AF3E-2020-930AC525C31D}"/>
              </a:ext>
            </a:extLst>
          </p:cNvPr>
          <p:cNvSpPr txBox="1"/>
          <p:nvPr/>
        </p:nvSpPr>
        <p:spPr>
          <a:xfrm>
            <a:off x="769526" y="1277520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좋은 답변을 위한 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가지 원칙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1238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B05B3-1C61-0F37-5391-912FFA0EC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3CC46D7-F65A-EC77-10C3-0E9675BB6176}"/>
              </a:ext>
            </a:extLst>
          </p:cNvPr>
          <p:cNvSpPr txBox="1">
            <a:spLocks/>
          </p:cNvSpPr>
          <p:nvPr/>
        </p:nvSpPr>
        <p:spPr>
          <a:xfrm>
            <a:off x="786119" y="673540"/>
            <a:ext cx="578223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altLang="ko-KR" sz="2800" spc="-150" dirty="0">
                <a:solidFill>
                  <a:srgbClr val="0583F2"/>
                </a:solidFill>
              </a:rPr>
              <a:t>AI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C8B6980C-7153-E1B4-76A7-678F404D208B}"/>
              </a:ext>
            </a:extLst>
          </p:cNvPr>
          <p:cNvSpPr txBox="1">
            <a:spLocks/>
          </p:cNvSpPr>
          <p:nvPr/>
        </p:nvSpPr>
        <p:spPr>
          <a:xfrm>
            <a:off x="1213418" y="711640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효과적으로 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E306304F-E5DA-9735-D5D6-88E8B5D9D7A4}"/>
              </a:ext>
            </a:extLst>
          </p:cNvPr>
          <p:cNvSpPr txBox="1">
            <a:spLocks/>
          </p:cNvSpPr>
          <p:nvPr/>
        </p:nvSpPr>
        <p:spPr>
          <a:xfrm>
            <a:off x="2645254" y="679485"/>
            <a:ext cx="871587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spc="-150">
                <a:solidFill>
                  <a:srgbClr val="0583F2"/>
                </a:solidFill>
              </a:rPr>
              <a:t>대화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EA775A0-53AF-94E6-A1B8-FD9D7480A986}"/>
              </a:ext>
            </a:extLst>
          </p:cNvPr>
          <p:cNvSpPr txBox="1">
            <a:spLocks/>
          </p:cNvSpPr>
          <p:nvPr/>
        </p:nvSpPr>
        <p:spPr>
          <a:xfrm>
            <a:off x="3334345" y="708667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EF13D-2700-F6CB-6091-6AE9B53558D2}"/>
              </a:ext>
            </a:extLst>
          </p:cNvPr>
          <p:cNvSpPr txBox="1"/>
          <p:nvPr/>
        </p:nvSpPr>
        <p:spPr>
          <a:xfrm>
            <a:off x="788576" y="1277520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 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Tip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9FDE527-B564-953B-5DE2-2BFCD0A53BC0}"/>
              </a:ext>
            </a:extLst>
          </p:cNvPr>
          <p:cNvSpPr/>
          <p:nvPr/>
        </p:nvSpPr>
        <p:spPr>
          <a:xfrm>
            <a:off x="1075229" y="1949469"/>
            <a:ext cx="4181585" cy="1318846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256" b="-421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stA="44000" endPos="15000" dist="5842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BBA388-63DF-73CB-88DC-2AF1B9B5B673}"/>
              </a:ext>
            </a:extLst>
          </p:cNvPr>
          <p:cNvSpPr/>
          <p:nvPr/>
        </p:nvSpPr>
        <p:spPr>
          <a:xfrm>
            <a:off x="1075229" y="3751503"/>
            <a:ext cx="4181585" cy="2394857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t="-3014" b="-629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52000" endA="3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37398-3946-B501-48FE-221C019F496F}"/>
              </a:ext>
            </a:extLst>
          </p:cNvPr>
          <p:cNvSpPr/>
          <p:nvPr/>
        </p:nvSpPr>
        <p:spPr>
          <a:xfrm>
            <a:off x="1213418" y="5245100"/>
            <a:ext cx="2120927" cy="895315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2BAAA3-5ADC-1BF4-3E57-B1110465170D}"/>
              </a:ext>
            </a:extLst>
          </p:cNvPr>
          <p:cNvCxnSpPr>
            <a:cxnSpLocks/>
          </p:cNvCxnSpPr>
          <p:nvPr/>
        </p:nvCxnSpPr>
        <p:spPr>
          <a:xfrm>
            <a:off x="3334345" y="5524500"/>
            <a:ext cx="3652687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78E21F0-4660-F064-C283-3D11DA77B3DF}"/>
              </a:ext>
            </a:extLst>
          </p:cNvPr>
          <p:cNvSpPr/>
          <p:nvPr/>
        </p:nvSpPr>
        <p:spPr>
          <a:xfrm>
            <a:off x="7234050" y="1949468"/>
            <a:ext cx="3127172" cy="4189639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l="-1645" r="-2558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52000" endA="3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7E73A1-42F7-231A-7E78-3B1AD37EA8F1}"/>
              </a:ext>
            </a:extLst>
          </p:cNvPr>
          <p:cNvSpPr/>
          <p:nvPr/>
        </p:nvSpPr>
        <p:spPr>
          <a:xfrm>
            <a:off x="6987032" y="1677629"/>
            <a:ext cx="3608397" cy="4679627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84CCD2-67A4-6143-A716-8FCC3C046606}"/>
              </a:ext>
            </a:extLst>
          </p:cNvPr>
          <p:cNvSpPr txBox="1"/>
          <p:nvPr/>
        </p:nvSpPr>
        <p:spPr>
          <a:xfrm>
            <a:off x="5351493" y="4872595"/>
            <a:ext cx="1658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사이트와 정보를 대조</a:t>
            </a:r>
            <a:endParaRPr lang="en-GB" sz="1600" b="1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4245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AD36D-F558-16E7-4B56-BA8A81237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68ABC8D6-E2E0-04E8-0B8F-4908A7E78FCC}"/>
              </a:ext>
            </a:extLst>
          </p:cNvPr>
          <p:cNvSpPr txBox="1">
            <a:spLocks/>
          </p:cNvSpPr>
          <p:nvPr/>
        </p:nvSpPr>
        <p:spPr>
          <a:xfrm>
            <a:off x="786119" y="673540"/>
            <a:ext cx="578223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altLang="ko-KR" sz="2800" spc="-150" dirty="0">
                <a:solidFill>
                  <a:srgbClr val="0583F2"/>
                </a:solidFill>
              </a:rPr>
              <a:t>AI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EA05D2AA-FA2A-4634-E7AA-DDD73DB4F99C}"/>
              </a:ext>
            </a:extLst>
          </p:cNvPr>
          <p:cNvSpPr txBox="1">
            <a:spLocks/>
          </p:cNvSpPr>
          <p:nvPr/>
        </p:nvSpPr>
        <p:spPr>
          <a:xfrm>
            <a:off x="1213418" y="711640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효과적으로 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25873E8B-E452-AADD-E787-B1690CAA2BED}"/>
              </a:ext>
            </a:extLst>
          </p:cNvPr>
          <p:cNvSpPr txBox="1">
            <a:spLocks/>
          </p:cNvSpPr>
          <p:nvPr/>
        </p:nvSpPr>
        <p:spPr>
          <a:xfrm>
            <a:off x="2645254" y="679485"/>
            <a:ext cx="871587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spc="-150">
                <a:solidFill>
                  <a:srgbClr val="0583F2"/>
                </a:solidFill>
              </a:rPr>
              <a:t>대화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AB08831-C434-0C60-D3D1-D93CE1C10711}"/>
              </a:ext>
            </a:extLst>
          </p:cNvPr>
          <p:cNvSpPr txBox="1">
            <a:spLocks/>
          </p:cNvSpPr>
          <p:nvPr/>
        </p:nvSpPr>
        <p:spPr>
          <a:xfrm>
            <a:off x="3334345" y="708667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A100E-7F5A-CAAD-ED53-E48978AC47A5}"/>
              </a:ext>
            </a:extLst>
          </p:cNvPr>
          <p:cNvSpPr txBox="1"/>
          <p:nvPr/>
        </p:nvSpPr>
        <p:spPr>
          <a:xfrm>
            <a:off x="788576" y="1277520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 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Tip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BA0C7C-DFFC-5D99-FFE2-D6E0F8B7A695}"/>
              </a:ext>
            </a:extLst>
          </p:cNvPr>
          <p:cNvSpPr txBox="1"/>
          <p:nvPr/>
        </p:nvSpPr>
        <p:spPr>
          <a:xfrm>
            <a:off x="4079675" y="1552271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예시로 검색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31D618-2FF2-844E-83CC-99103D9F7B3F}"/>
              </a:ext>
            </a:extLst>
          </p:cNvPr>
          <p:cNvSpPr/>
          <p:nvPr/>
        </p:nvSpPr>
        <p:spPr>
          <a:xfrm>
            <a:off x="3857625" y="1971675"/>
            <a:ext cx="5416150" cy="4177658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1289" r="-1888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52000" endA="3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FD60AC-0B37-5A95-83A2-80A2DED4EE0C}"/>
              </a:ext>
            </a:extLst>
          </p:cNvPr>
          <p:cNvSpPr/>
          <p:nvPr/>
        </p:nvSpPr>
        <p:spPr>
          <a:xfrm>
            <a:off x="5758169" y="2471738"/>
            <a:ext cx="3042931" cy="785813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46E5FB-C4CC-D252-65C3-C298092AB167}"/>
              </a:ext>
            </a:extLst>
          </p:cNvPr>
          <p:cNvSpPr txBox="1"/>
          <p:nvPr/>
        </p:nvSpPr>
        <p:spPr>
          <a:xfrm>
            <a:off x="4980110" y="2424268"/>
            <a:ext cx="616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예시</a:t>
            </a:r>
            <a:endParaRPr lang="en-GB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57C50B-FF8A-B7DA-89DC-0A4305B06F23}"/>
              </a:ext>
            </a:extLst>
          </p:cNvPr>
          <p:cNvSpPr/>
          <p:nvPr/>
        </p:nvSpPr>
        <p:spPr>
          <a:xfrm>
            <a:off x="4236703" y="4125659"/>
            <a:ext cx="4366277" cy="1071181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3C03A7-25D6-9547-79E8-46F09EF232C2}"/>
              </a:ext>
            </a:extLst>
          </p:cNvPr>
          <p:cNvSpPr txBox="1"/>
          <p:nvPr/>
        </p:nvSpPr>
        <p:spPr>
          <a:xfrm>
            <a:off x="4980110" y="3778529"/>
            <a:ext cx="616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결과</a:t>
            </a:r>
            <a:endParaRPr lang="en-GB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8686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63218-9C3D-1DE7-4A13-75A7596DF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4FB9624-6DB4-52CD-F8C7-B2F53B951486}"/>
              </a:ext>
            </a:extLst>
          </p:cNvPr>
          <p:cNvSpPr/>
          <p:nvPr/>
        </p:nvSpPr>
        <p:spPr>
          <a:xfrm>
            <a:off x="910039" y="3878913"/>
            <a:ext cx="5185961" cy="2242360"/>
          </a:xfrm>
          <a:prstGeom prst="rect">
            <a:avLst/>
          </a:prstGeom>
          <a:gradFill>
            <a:gsLst>
              <a:gs pos="72000">
                <a:schemeClr val="bg1"/>
              </a:gs>
              <a:gs pos="10000">
                <a:schemeClr val="bg1">
                  <a:alpha val="0"/>
                </a:schemeClr>
              </a:gs>
              <a:gs pos="38000">
                <a:schemeClr val="bg1">
                  <a:alpha val="1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D0B0A9D-F3A2-BBB9-3586-FACF3739FA07}"/>
              </a:ext>
            </a:extLst>
          </p:cNvPr>
          <p:cNvSpPr txBox="1">
            <a:spLocks/>
          </p:cNvSpPr>
          <p:nvPr/>
        </p:nvSpPr>
        <p:spPr>
          <a:xfrm>
            <a:off x="786119" y="673540"/>
            <a:ext cx="578223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altLang="ko-KR" sz="2800" spc="-150" dirty="0">
                <a:solidFill>
                  <a:srgbClr val="0583F2"/>
                </a:solidFill>
              </a:rPr>
              <a:t>AI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6084D1FB-33FD-D723-67DE-49AC15B90102}"/>
              </a:ext>
            </a:extLst>
          </p:cNvPr>
          <p:cNvSpPr txBox="1">
            <a:spLocks/>
          </p:cNvSpPr>
          <p:nvPr/>
        </p:nvSpPr>
        <p:spPr>
          <a:xfrm>
            <a:off x="1213418" y="711640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효과적으로 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78FF2BB-FD8D-8589-204B-1532921EA5B4}"/>
              </a:ext>
            </a:extLst>
          </p:cNvPr>
          <p:cNvSpPr txBox="1">
            <a:spLocks/>
          </p:cNvSpPr>
          <p:nvPr/>
        </p:nvSpPr>
        <p:spPr>
          <a:xfrm>
            <a:off x="2645254" y="679485"/>
            <a:ext cx="871587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spc="-150">
                <a:solidFill>
                  <a:srgbClr val="0583F2"/>
                </a:solidFill>
              </a:rPr>
              <a:t>대화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E3B439D-700E-EDA0-CD7A-B2C24D19F58A}"/>
              </a:ext>
            </a:extLst>
          </p:cNvPr>
          <p:cNvSpPr txBox="1">
            <a:spLocks/>
          </p:cNvSpPr>
          <p:nvPr/>
        </p:nvSpPr>
        <p:spPr>
          <a:xfrm>
            <a:off x="3334345" y="708667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47CF9-35E3-74B2-279F-B4A515F13DBD}"/>
              </a:ext>
            </a:extLst>
          </p:cNvPr>
          <p:cNvSpPr txBox="1"/>
          <p:nvPr/>
        </p:nvSpPr>
        <p:spPr>
          <a:xfrm>
            <a:off x="786119" y="1269607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제로샷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원샷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퓨샷 프롬프팅</a:t>
            </a:r>
            <a:endParaRPr lang="en-GB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775D95-0A92-73CD-4BC7-7A1E9D820DD2}"/>
              </a:ext>
            </a:extLst>
          </p:cNvPr>
          <p:cNvGrpSpPr/>
          <p:nvPr/>
        </p:nvGrpSpPr>
        <p:grpSpPr>
          <a:xfrm>
            <a:off x="786119" y="1941638"/>
            <a:ext cx="5637791" cy="1119233"/>
            <a:chOff x="3035830" y="1825533"/>
            <a:chExt cx="4836182" cy="111923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EB5C77-0F52-2AE1-8103-58978999EE1E}"/>
                </a:ext>
              </a:extLst>
            </p:cNvPr>
            <p:cNvSpPr txBox="1"/>
            <p:nvPr/>
          </p:nvSpPr>
          <p:spPr>
            <a:xfrm>
              <a:off x="3035830" y="1825533"/>
              <a:ext cx="18464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ko-KR" sz="2800" b="1" dirty="0">
                  <a:solidFill>
                    <a:srgbClr val="2680D2"/>
                  </a:solidFill>
                  <a:latin typeface="+mn-ea"/>
                </a:rPr>
                <a:t>Zero</a:t>
              </a:r>
              <a:r>
                <a:rPr lang="en-GB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-Shot</a:t>
              </a:r>
              <a:endParaRPr lang="en-GB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CE8208-F359-8F6E-A314-3E9BFF23CB14}"/>
                </a:ext>
              </a:extLst>
            </p:cNvPr>
            <p:cNvSpPr txBox="1"/>
            <p:nvPr/>
          </p:nvSpPr>
          <p:spPr>
            <a:xfrm>
              <a:off x="3720926" y="2359991"/>
              <a:ext cx="4151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모델이 특정 작업에 대해 명확한 예시 없이도 질문이나 요청에 응답해줄 수 있습니다</a:t>
              </a:r>
              <a:r>
                <a:rPr lang="en-GB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  <a:endPara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37ACC0-903A-2318-CA30-4A5951D09530}"/>
              </a:ext>
            </a:extLst>
          </p:cNvPr>
          <p:cNvGrpSpPr/>
          <p:nvPr/>
        </p:nvGrpSpPr>
        <p:grpSpPr>
          <a:xfrm>
            <a:off x="786119" y="3429000"/>
            <a:ext cx="5637791" cy="1119233"/>
            <a:chOff x="3035830" y="1825533"/>
            <a:chExt cx="4836182" cy="111923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752F2-B379-F243-22EE-B3EAD4319B93}"/>
                </a:ext>
              </a:extLst>
            </p:cNvPr>
            <p:cNvSpPr txBox="1"/>
            <p:nvPr/>
          </p:nvSpPr>
          <p:spPr>
            <a:xfrm>
              <a:off x="3035830" y="1825533"/>
              <a:ext cx="18464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ko-KR" sz="2800" b="1" dirty="0">
                  <a:solidFill>
                    <a:srgbClr val="2680D2"/>
                  </a:solidFill>
                  <a:latin typeface="+mn-ea"/>
                </a:rPr>
                <a:t>One</a:t>
              </a:r>
              <a:r>
                <a:rPr lang="en-GB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-Shot</a:t>
              </a:r>
              <a:endParaRPr lang="en-GB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01AEDF-EDAA-8D45-3ABD-3CEB3779E88F}"/>
                </a:ext>
              </a:extLst>
            </p:cNvPr>
            <p:cNvSpPr txBox="1"/>
            <p:nvPr/>
          </p:nvSpPr>
          <p:spPr>
            <a:xfrm>
              <a:off x="3720926" y="2359991"/>
              <a:ext cx="4151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모델이 특정 작업을 수행하기 위해 단 하나의 예시만을 제공 받는 방식입니다</a:t>
              </a:r>
              <a:r>
                <a:rPr lang="en-GB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  <a:endPara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B28293-C89D-B7F1-C1C8-6C522535FE37}"/>
              </a:ext>
            </a:extLst>
          </p:cNvPr>
          <p:cNvGrpSpPr/>
          <p:nvPr/>
        </p:nvGrpSpPr>
        <p:grpSpPr>
          <a:xfrm>
            <a:off x="786119" y="4835757"/>
            <a:ext cx="5637791" cy="1119233"/>
            <a:chOff x="3035830" y="1825533"/>
            <a:chExt cx="4836182" cy="111923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E33CC8-2453-56DD-1DF9-E46372D44F74}"/>
                </a:ext>
              </a:extLst>
            </p:cNvPr>
            <p:cNvSpPr txBox="1"/>
            <p:nvPr/>
          </p:nvSpPr>
          <p:spPr>
            <a:xfrm>
              <a:off x="3035830" y="1825533"/>
              <a:ext cx="18464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ko-KR" sz="2800" b="1" dirty="0">
                  <a:solidFill>
                    <a:srgbClr val="2680D2"/>
                  </a:solidFill>
                  <a:latin typeface="+mn-ea"/>
                </a:rPr>
                <a:t>Few</a:t>
              </a:r>
              <a:r>
                <a:rPr lang="en-GB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-Shot</a:t>
              </a:r>
              <a:endParaRPr lang="en-GB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7C5550-BFEF-BADC-1872-D6E2CD8883B2}"/>
                </a:ext>
              </a:extLst>
            </p:cNvPr>
            <p:cNvSpPr txBox="1"/>
            <p:nvPr/>
          </p:nvSpPr>
          <p:spPr>
            <a:xfrm>
              <a:off x="3720926" y="2359991"/>
              <a:ext cx="4151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여러 개의 예시를 제공받아 작업을 수행하는 방식입니다</a:t>
              </a:r>
              <a:r>
                <a:rPr lang="en-GB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  <a:endPara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7CF3955-8C3B-406F-0636-9A780F12E551}"/>
              </a:ext>
            </a:extLst>
          </p:cNvPr>
          <p:cNvSpPr/>
          <p:nvPr/>
        </p:nvSpPr>
        <p:spPr>
          <a:xfrm>
            <a:off x="6260017" y="1703503"/>
            <a:ext cx="5021944" cy="1204686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2358" t="81" r="-2313" b="-2603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332B465-CFED-8132-B862-CEFDCBD25D5F}"/>
              </a:ext>
            </a:extLst>
          </p:cNvPr>
          <p:cNvSpPr/>
          <p:nvPr/>
        </p:nvSpPr>
        <p:spPr>
          <a:xfrm>
            <a:off x="6574989" y="3276570"/>
            <a:ext cx="4089202" cy="1204686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l="-1352" t="-1048" r="-2049" b="1048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1F8BEA-C71F-B4C7-59B9-0A661C1E0087}"/>
              </a:ext>
            </a:extLst>
          </p:cNvPr>
          <p:cNvGrpSpPr/>
          <p:nvPr/>
        </p:nvGrpSpPr>
        <p:grpSpPr>
          <a:xfrm>
            <a:off x="6564079" y="4746819"/>
            <a:ext cx="2689507" cy="1374454"/>
            <a:chOff x="7593684" y="4746819"/>
            <a:chExt cx="2689507" cy="1374454"/>
          </a:xfrm>
          <a:effectLst>
            <a:reflection blurRad="6350" stA="50000" endA="300" endPos="17000" dir="5400000" sy="-100000" algn="bl" rotWithShape="0"/>
          </a:effectLst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6DF772E-68D3-7AE6-0827-58C6253A2BB7}"/>
                </a:ext>
              </a:extLst>
            </p:cNvPr>
            <p:cNvSpPr/>
            <p:nvPr/>
          </p:nvSpPr>
          <p:spPr>
            <a:xfrm>
              <a:off x="7604594" y="4746819"/>
              <a:ext cx="2678597" cy="997878"/>
            </a:xfrm>
            <a:prstGeom prst="roundRect">
              <a:avLst>
                <a:gd name="adj" fmla="val 1646"/>
              </a:avLst>
            </a:prstGeom>
            <a:blipFill>
              <a:blip r:embed="rId4"/>
              <a:srcRect/>
              <a:stretch>
                <a:fillRect l="-73428" t="-6157" r="-4030" b="-511"/>
              </a:stretch>
            </a:blipFill>
            <a:ln w="635">
              <a:solidFill>
                <a:srgbClr val="0D0D0D"/>
              </a:solidFill>
            </a:ln>
            <a:effectLst>
              <a:innerShdw blurRad="381000">
                <a:schemeClr val="tx1"/>
              </a:innerShdw>
              <a:reflection blurRad="6350" stA="52000" endA="300" endPos="1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  <a:bevelB w="139700" h="139700" prst="divo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C45B2F2-3F5A-9B73-CC23-C1938838F675}"/>
                </a:ext>
              </a:extLst>
            </p:cNvPr>
            <p:cNvSpPr/>
            <p:nvPr/>
          </p:nvSpPr>
          <p:spPr>
            <a:xfrm>
              <a:off x="7593684" y="5749797"/>
              <a:ext cx="2678597" cy="371476"/>
            </a:xfrm>
            <a:prstGeom prst="roundRect">
              <a:avLst>
                <a:gd name="adj" fmla="val 1646"/>
              </a:avLst>
            </a:prstGeom>
            <a:blipFill>
              <a:blip r:embed="rId5"/>
              <a:srcRect/>
              <a:stretch>
                <a:fillRect l="-12778" t="-1939" r="-14880" b="630"/>
              </a:stretch>
            </a:blipFill>
            <a:ln w="635">
              <a:solidFill>
                <a:srgbClr val="0D0D0D"/>
              </a:solidFill>
            </a:ln>
            <a:effectLst>
              <a:innerShdw blurRad="381000">
                <a:schemeClr val="tx1"/>
              </a:innerShdw>
              <a:reflection blurRad="6350" stA="52000" endA="300" endPos="1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  <a:bevelB w="139700" h="139700" prst="divo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79AF49-4D08-BDB9-7BB8-D1552AACEAB1}"/>
              </a:ext>
            </a:extLst>
          </p:cNvPr>
          <p:cNvSpPr txBox="1"/>
          <p:nvPr/>
        </p:nvSpPr>
        <p:spPr>
          <a:xfrm>
            <a:off x="9616037" y="4897312"/>
            <a:ext cx="2001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총 </a:t>
            </a:r>
            <a:r>
              <a:rPr lang="en-GB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개의 프롬프트 예시를 제공받음</a:t>
            </a:r>
            <a:endParaRPr lang="en-GB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27F4C85-B653-076B-9CFD-BECCCE952623}"/>
              </a:ext>
            </a:extLst>
          </p:cNvPr>
          <p:cNvSpPr/>
          <p:nvPr/>
        </p:nvSpPr>
        <p:spPr>
          <a:xfrm>
            <a:off x="9616037" y="4740290"/>
            <a:ext cx="1665924" cy="782694"/>
          </a:xfrm>
          <a:prstGeom prst="roundRect">
            <a:avLst>
              <a:gd name="adj" fmla="val 1929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85500">
                <a:srgbClr val="F9F9F9"/>
              </a:gs>
              <a:gs pos="71000">
                <a:schemeClr val="bg1">
                  <a:alpha val="0"/>
                </a:schemeClr>
              </a:gs>
            </a:gsLst>
            <a:lin ang="5400000" scaled="0"/>
          </a:gra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42725B20-B6C9-D26F-37D6-5F43A628CFA5}"/>
              </a:ext>
            </a:extLst>
          </p:cNvPr>
          <p:cNvSpPr/>
          <p:nvPr/>
        </p:nvSpPr>
        <p:spPr>
          <a:xfrm flipH="1">
            <a:off x="9303867" y="4975375"/>
            <a:ext cx="261889" cy="394840"/>
          </a:xfrm>
          <a:prstGeom prst="rightArrow">
            <a:avLst/>
          </a:prstGeom>
          <a:solidFill>
            <a:srgbClr val="2680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563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45A3C-700A-F1FF-8645-FB2898EF3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BE067A79-CFEA-769A-D1A8-06964E292FE7}"/>
              </a:ext>
            </a:extLst>
          </p:cNvPr>
          <p:cNvSpPr txBox="1">
            <a:spLocks/>
          </p:cNvSpPr>
          <p:nvPr/>
        </p:nvSpPr>
        <p:spPr>
          <a:xfrm>
            <a:off x="786119" y="673540"/>
            <a:ext cx="578223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altLang="ko-KR" sz="2800" spc="-150" dirty="0">
                <a:solidFill>
                  <a:srgbClr val="0583F2"/>
                </a:solidFill>
              </a:rPr>
              <a:t>AI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865A6E7-91D4-67F2-5870-82CDCC4550D6}"/>
              </a:ext>
            </a:extLst>
          </p:cNvPr>
          <p:cNvSpPr txBox="1">
            <a:spLocks/>
          </p:cNvSpPr>
          <p:nvPr/>
        </p:nvSpPr>
        <p:spPr>
          <a:xfrm>
            <a:off x="1213418" y="711640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효과적으로 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08A83945-2762-7746-36B8-FC9717B79615}"/>
              </a:ext>
            </a:extLst>
          </p:cNvPr>
          <p:cNvSpPr txBox="1">
            <a:spLocks/>
          </p:cNvSpPr>
          <p:nvPr/>
        </p:nvSpPr>
        <p:spPr>
          <a:xfrm>
            <a:off x="2645254" y="679485"/>
            <a:ext cx="871587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spc="-150">
                <a:solidFill>
                  <a:srgbClr val="0583F2"/>
                </a:solidFill>
              </a:rPr>
              <a:t>대화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9C320C2-54F8-A2D2-3B49-DE71F80A5ECC}"/>
              </a:ext>
            </a:extLst>
          </p:cNvPr>
          <p:cNvSpPr txBox="1">
            <a:spLocks/>
          </p:cNvSpPr>
          <p:nvPr/>
        </p:nvSpPr>
        <p:spPr>
          <a:xfrm>
            <a:off x="3334345" y="708667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9E37F-8E17-0E42-752F-3B37B490D552}"/>
              </a:ext>
            </a:extLst>
          </p:cNvPr>
          <p:cNvSpPr txBox="1"/>
          <p:nvPr/>
        </p:nvSpPr>
        <p:spPr>
          <a:xfrm>
            <a:off x="786119" y="1269607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역할 지정 프롬프팅</a:t>
            </a:r>
            <a:endParaRPr lang="en-GB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51595E-37F8-47F5-DC70-E5258C9091F3}"/>
              </a:ext>
            </a:extLst>
          </p:cNvPr>
          <p:cNvSpPr txBox="1"/>
          <p:nvPr/>
        </p:nvSpPr>
        <p:spPr>
          <a:xfrm>
            <a:off x="862319" y="1941638"/>
            <a:ext cx="2152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2680D2"/>
                </a:solidFill>
                <a:latin typeface="+mn-ea"/>
              </a:rPr>
              <a:t>역할지정</a:t>
            </a:r>
            <a:endParaRPr lang="en-GB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D76913-D1DB-05EA-9BC6-BB1B91B4757C}"/>
              </a:ext>
            </a:extLst>
          </p:cNvPr>
          <p:cNvSpPr txBox="1"/>
          <p:nvPr/>
        </p:nvSpPr>
        <p:spPr>
          <a:xfrm>
            <a:off x="1584771" y="2476096"/>
            <a:ext cx="3878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모델에게 특정 역할이나 모습을 주고</a:t>
            </a:r>
            <a:r>
              <a: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그에 맞는 </a:t>
            </a:r>
            <a:r>
              <a:rPr lang="ko-KR" altLang="en-US" b="1" dirty="0">
                <a:solidFill>
                  <a:srgbClr val="2680D2"/>
                </a:solidFill>
                <a:latin typeface="+mn-ea"/>
              </a:rPr>
              <a:t>말투</a:t>
            </a:r>
            <a:r>
              <a:rPr lang="en-GB" altLang="ko-KR" b="1" dirty="0">
                <a:solidFill>
                  <a:srgbClr val="2680D2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2680D2"/>
                </a:solidFill>
                <a:latin typeface="+mn-ea"/>
              </a:rPr>
              <a:t>사고방식</a:t>
            </a:r>
            <a:r>
              <a:rPr lang="en-GB" altLang="ko-KR" b="1" dirty="0">
                <a:solidFill>
                  <a:srgbClr val="2680D2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2680D2"/>
                </a:solidFill>
                <a:latin typeface="+mn-ea"/>
              </a:rPr>
              <a:t>정보선택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등으로 대답하게 하는 것</a:t>
            </a:r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F581F32-9807-6383-405F-81204B1B8AA0}"/>
              </a:ext>
            </a:extLst>
          </p:cNvPr>
          <p:cNvSpPr/>
          <p:nvPr/>
        </p:nvSpPr>
        <p:spPr>
          <a:xfrm>
            <a:off x="6729047" y="1255811"/>
            <a:ext cx="3867524" cy="682292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1784" t="-4608" b="136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B3666EE-3CA4-136E-6646-40AE65241CCB}"/>
              </a:ext>
            </a:extLst>
          </p:cNvPr>
          <p:cNvSpPr/>
          <p:nvPr/>
        </p:nvSpPr>
        <p:spPr>
          <a:xfrm>
            <a:off x="6729047" y="3479848"/>
            <a:ext cx="3867523" cy="628907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l="-17374" t="-5628" r="-21906" b="-9838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21DB1E7-785A-9F98-97C2-981CD1648A45}"/>
              </a:ext>
            </a:extLst>
          </p:cNvPr>
          <p:cNvSpPr/>
          <p:nvPr/>
        </p:nvSpPr>
        <p:spPr>
          <a:xfrm>
            <a:off x="6729047" y="1938103"/>
            <a:ext cx="3867524" cy="1352966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l="-82" t="-1573" b="-3013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6587F4F-C326-B12D-50EF-3A23040CC1E7}"/>
              </a:ext>
            </a:extLst>
          </p:cNvPr>
          <p:cNvSpPr/>
          <p:nvPr/>
        </p:nvSpPr>
        <p:spPr>
          <a:xfrm>
            <a:off x="6729047" y="4101650"/>
            <a:ext cx="3867524" cy="2071265"/>
          </a:xfrm>
          <a:prstGeom prst="roundRect">
            <a:avLst>
              <a:gd name="adj" fmla="val 1646"/>
            </a:avLst>
          </a:prstGeom>
          <a:blipFill>
            <a:blip r:embed="rId5"/>
            <a:srcRect/>
            <a:stretch>
              <a:fillRect t="-1538" b="-3917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AFF8B8-55AB-A960-7A2B-C1756F243BEC}"/>
              </a:ext>
            </a:extLst>
          </p:cNvPr>
          <p:cNvSpPr txBox="1"/>
          <p:nvPr/>
        </p:nvSpPr>
        <p:spPr>
          <a:xfrm>
            <a:off x="1213418" y="4058988"/>
            <a:ext cx="42495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ko-KR" sz="1600" b="1" dirty="0">
                <a:solidFill>
                  <a:srgbClr val="C00000"/>
                </a:solidFill>
              </a:rPr>
              <a:t>*  AI</a:t>
            </a:r>
            <a:r>
              <a:rPr lang="ko-KR" altLang="en-US" sz="1600" b="1" dirty="0">
                <a:solidFill>
                  <a:srgbClr val="C00000"/>
                </a:solidFill>
              </a:rPr>
              <a:t>는 화자나 상황에 따라서 어투나 설명 방식을 다르게 할 수 있습니다</a:t>
            </a:r>
            <a:r>
              <a:rPr lang="en-GB" altLang="ko-KR" sz="1600" b="1" dirty="0">
                <a:solidFill>
                  <a:srgbClr val="C00000"/>
                </a:solidFill>
              </a:rPr>
              <a:t>.</a:t>
            </a:r>
            <a:endParaRPr lang="en-GB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874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A96F3FC0-E307-C93D-649B-6315B0C90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06493"/>
            <a:ext cx="3627849" cy="485775"/>
          </a:xfrm>
        </p:spPr>
        <p:txBody>
          <a:bodyPr/>
          <a:lstStyle/>
          <a:p>
            <a:r>
              <a:rPr lang="ko-KR" altLang="en-US" sz="2400" dirty="0">
                <a:solidFill>
                  <a:srgbClr val="2680D2"/>
                </a:solidFill>
              </a:rPr>
              <a:t>생성형 </a:t>
            </a:r>
            <a:r>
              <a:rPr lang="en-GB" altLang="ko-KR" sz="2400" dirty="0">
                <a:solidFill>
                  <a:srgbClr val="2680D2"/>
                </a:solidFill>
              </a:rPr>
              <a:t>AI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BE591-D64F-443D-8D57-4A9B04157D82}"/>
              </a:ext>
            </a:extLst>
          </p:cNvPr>
          <p:cNvSpPr txBox="1"/>
          <p:nvPr/>
        </p:nvSpPr>
        <p:spPr>
          <a:xfrm>
            <a:off x="769526" y="1277520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생성형 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는 검색이 아니다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9AAA69B-49A5-63F5-0F21-C9B41623400F}"/>
              </a:ext>
            </a:extLst>
          </p:cNvPr>
          <p:cNvGrpSpPr/>
          <p:nvPr/>
        </p:nvGrpSpPr>
        <p:grpSpPr>
          <a:xfrm>
            <a:off x="910040" y="2309153"/>
            <a:ext cx="4155233" cy="3841617"/>
            <a:chOff x="866498" y="2044834"/>
            <a:chExt cx="4155233" cy="384161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7C93867-76E6-999B-C769-B31E4FA6C857}"/>
                </a:ext>
              </a:extLst>
            </p:cNvPr>
            <p:cNvSpPr/>
            <p:nvPr/>
          </p:nvSpPr>
          <p:spPr>
            <a:xfrm>
              <a:off x="866498" y="3644091"/>
              <a:ext cx="4154350" cy="2242360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3000">
                  <a:schemeClr val="bg1">
                    <a:alpha val="18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31DB8D3-B997-3C1D-7986-CF25DBA92D46}"/>
                </a:ext>
              </a:extLst>
            </p:cNvPr>
            <p:cNvSpPr/>
            <p:nvPr/>
          </p:nvSpPr>
          <p:spPr>
            <a:xfrm>
              <a:off x="866498" y="2044834"/>
              <a:ext cx="4111901" cy="1937790"/>
            </a:xfrm>
            <a:prstGeom prst="roundRect">
              <a:avLst>
                <a:gd name="adj" fmla="val 1646"/>
              </a:avLst>
            </a:prstGeom>
            <a:blipFill>
              <a:blip r:embed="rId2"/>
              <a:srcRect/>
              <a:stretch>
                <a:fillRect t="-1214" b="-3476"/>
              </a:stretch>
            </a:blipFill>
            <a:ln w="635">
              <a:solidFill>
                <a:srgbClr val="0D0D0D"/>
              </a:solidFill>
            </a:ln>
            <a:effectLst>
              <a:innerShdw blurRad="381000">
                <a:schemeClr val="tx1"/>
              </a:innerShdw>
            </a:effectLst>
            <a:scene3d>
              <a:camera prst="orthographicFront"/>
              <a:lightRig rig="threePt" dir="t"/>
            </a:scene3d>
            <a:sp3d>
              <a:bevelT/>
              <a:bevelB w="139700" h="139700" prst="divo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734F49-EF78-B94D-7D7A-90AFAB1393D4}"/>
                </a:ext>
              </a:extLst>
            </p:cNvPr>
            <p:cNvSpPr/>
            <p:nvPr/>
          </p:nvSpPr>
          <p:spPr>
            <a:xfrm>
              <a:off x="1242148" y="2758520"/>
              <a:ext cx="3152053" cy="398761"/>
            </a:xfrm>
            <a:prstGeom prst="roundRect">
              <a:avLst>
                <a:gd name="adj" fmla="val 2196"/>
              </a:avLst>
            </a:prstGeom>
            <a:noFill/>
            <a:ln w="19050">
              <a:solidFill>
                <a:srgbClr val="BC2828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D664213-D20B-134A-3FF1-ACDACE71D3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00" y="3157281"/>
              <a:ext cx="0" cy="1794286"/>
            </a:xfrm>
            <a:prstGeom prst="line">
              <a:avLst/>
            </a:prstGeom>
            <a:ln>
              <a:solidFill>
                <a:srgbClr val="BC2828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B394DEB-FF69-E3A0-16A4-52E00AE3533C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00" y="4951567"/>
              <a:ext cx="622300" cy="0"/>
            </a:xfrm>
            <a:prstGeom prst="line">
              <a:avLst/>
            </a:prstGeom>
            <a:ln>
              <a:solidFill>
                <a:srgbClr val="BC2828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5B982C0-4213-121B-2EE9-B9FD4FC55A48}"/>
                </a:ext>
              </a:extLst>
            </p:cNvPr>
            <p:cNvGrpSpPr/>
            <p:nvPr/>
          </p:nvGrpSpPr>
          <p:grpSpPr>
            <a:xfrm>
              <a:off x="2247901" y="4607322"/>
              <a:ext cx="906050" cy="591703"/>
              <a:chOff x="2247901" y="4607322"/>
              <a:chExt cx="906050" cy="591703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BDE35E2C-214C-62DF-2806-71C954C03E84}"/>
                  </a:ext>
                </a:extLst>
              </p:cNvPr>
              <p:cNvSpPr/>
              <p:nvPr/>
            </p:nvSpPr>
            <p:spPr>
              <a:xfrm>
                <a:off x="2247901" y="4607322"/>
                <a:ext cx="787400" cy="591703"/>
              </a:xfrm>
              <a:prstGeom prst="roundRect">
                <a:avLst>
                  <a:gd name="adj" fmla="val 2196"/>
                </a:avLst>
              </a:prstGeom>
              <a:noFill/>
              <a:ln w="19050">
                <a:solidFill>
                  <a:srgbClr val="BC282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6DE4A7F-6375-CD59-2F52-523533DDF434}"/>
                  </a:ext>
                </a:extLst>
              </p:cNvPr>
              <p:cNvSpPr txBox="1"/>
              <p:nvPr/>
            </p:nvSpPr>
            <p:spPr>
              <a:xfrm>
                <a:off x="2290352" y="4703118"/>
                <a:ext cx="8635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양말</a:t>
                </a:r>
                <a:endParaRPr lang="en-GB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340C94-C04E-6400-5908-1CDC6BEE49B7}"/>
                </a:ext>
              </a:extLst>
            </p:cNvPr>
            <p:cNvCxnSpPr>
              <a:cxnSpLocks/>
            </p:cNvCxnSpPr>
            <p:nvPr/>
          </p:nvCxnSpPr>
          <p:spPr>
            <a:xfrm>
              <a:off x="3035301" y="4912034"/>
              <a:ext cx="622300" cy="0"/>
            </a:xfrm>
            <a:prstGeom prst="line">
              <a:avLst/>
            </a:prstGeom>
            <a:ln>
              <a:solidFill>
                <a:srgbClr val="BC2828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FF472A-5C57-E752-AFF8-AE8181A44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5248" y="4344507"/>
              <a:ext cx="0" cy="1120378"/>
            </a:xfrm>
            <a:prstGeom prst="line">
              <a:avLst/>
            </a:prstGeom>
            <a:ln>
              <a:solidFill>
                <a:srgbClr val="BC2828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77ED8FF-FFFF-4272-6DAE-0DF7072A2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5248" y="5464885"/>
              <a:ext cx="507999" cy="0"/>
            </a:xfrm>
            <a:prstGeom prst="line">
              <a:avLst/>
            </a:prstGeom>
            <a:ln>
              <a:solidFill>
                <a:srgbClr val="BC2828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4B866A-251D-B8B5-ED51-2219A5F0E3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5248" y="4911194"/>
              <a:ext cx="507999" cy="0"/>
            </a:xfrm>
            <a:prstGeom prst="line">
              <a:avLst/>
            </a:prstGeom>
            <a:ln>
              <a:solidFill>
                <a:srgbClr val="BC2828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25B492A-59E2-A080-FB3F-CAD7CBF3C4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5248" y="4344507"/>
              <a:ext cx="507999" cy="0"/>
            </a:xfrm>
            <a:prstGeom prst="line">
              <a:avLst/>
            </a:prstGeom>
            <a:ln>
              <a:solidFill>
                <a:srgbClr val="BC2828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8CA7ADF-ECC3-F148-AEB9-558C8263F9BC}"/>
                </a:ext>
              </a:extLst>
            </p:cNvPr>
            <p:cNvGrpSpPr/>
            <p:nvPr/>
          </p:nvGrpSpPr>
          <p:grpSpPr>
            <a:xfrm>
              <a:off x="3898900" y="4133444"/>
              <a:ext cx="1121948" cy="403331"/>
              <a:chOff x="2247901" y="4607322"/>
              <a:chExt cx="906050" cy="596467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896126B2-D6EF-4AC9-25B7-49F7C4CDAB10}"/>
                  </a:ext>
                </a:extLst>
              </p:cNvPr>
              <p:cNvSpPr/>
              <p:nvPr/>
            </p:nvSpPr>
            <p:spPr>
              <a:xfrm>
                <a:off x="2247901" y="4607322"/>
                <a:ext cx="787400" cy="591703"/>
              </a:xfrm>
              <a:prstGeom prst="roundRect">
                <a:avLst>
                  <a:gd name="adj" fmla="val 2196"/>
                </a:avLst>
              </a:prstGeom>
              <a:noFill/>
              <a:ln w="19050">
                <a:solidFill>
                  <a:srgbClr val="BC282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6F29DD-EA26-5756-F641-62633C5597D1}"/>
                  </a:ext>
                </a:extLst>
              </p:cNvPr>
              <p:cNvSpPr txBox="1"/>
              <p:nvPr/>
            </p:nvSpPr>
            <p:spPr>
              <a:xfrm>
                <a:off x="2290352" y="4703118"/>
                <a:ext cx="863599" cy="500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브랜드</a:t>
                </a:r>
                <a:endParaRPr lang="en-GB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DB18927-66DF-4D52-A92F-47CB2CE4011D}"/>
                </a:ext>
              </a:extLst>
            </p:cNvPr>
            <p:cNvGrpSpPr/>
            <p:nvPr/>
          </p:nvGrpSpPr>
          <p:grpSpPr>
            <a:xfrm>
              <a:off x="3898900" y="4703120"/>
              <a:ext cx="1121948" cy="400108"/>
              <a:chOff x="2247901" y="4607322"/>
              <a:chExt cx="906050" cy="591703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41C049F9-C4DD-1B45-57C4-3F4D913C41C2}"/>
                  </a:ext>
                </a:extLst>
              </p:cNvPr>
              <p:cNvSpPr/>
              <p:nvPr/>
            </p:nvSpPr>
            <p:spPr>
              <a:xfrm>
                <a:off x="2247901" y="4607322"/>
                <a:ext cx="787400" cy="591703"/>
              </a:xfrm>
              <a:prstGeom prst="roundRect">
                <a:avLst>
                  <a:gd name="adj" fmla="val 2196"/>
                </a:avLst>
              </a:prstGeom>
              <a:noFill/>
              <a:ln w="19050">
                <a:solidFill>
                  <a:srgbClr val="BC282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2D20083-514A-4322-C9FA-9552312D0D38}"/>
                  </a:ext>
                </a:extLst>
              </p:cNvPr>
              <p:cNvSpPr txBox="1"/>
              <p:nvPr/>
            </p:nvSpPr>
            <p:spPr>
              <a:xfrm>
                <a:off x="2290352" y="4703118"/>
                <a:ext cx="863599" cy="477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카테고리</a:t>
                </a:r>
                <a:endParaRPr lang="en-GB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8C99684-0EBF-1499-7BF0-D7AD235B07EA}"/>
                </a:ext>
              </a:extLst>
            </p:cNvPr>
            <p:cNvGrpSpPr/>
            <p:nvPr/>
          </p:nvGrpSpPr>
          <p:grpSpPr>
            <a:xfrm>
              <a:off x="3899783" y="5272767"/>
              <a:ext cx="1121948" cy="400108"/>
              <a:chOff x="2247901" y="4607322"/>
              <a:chExt cx="906050" cy="591703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6C95141D-F2EA-E39E-364F-7C71EC604415}"/>
                  </a:ext>
                </a:extLst>
              </p:cNvPr>
              <p:cNvSpPr/>
              <p:nvPr/>
            </p:nvSpPr>
            <p:spPr>
              <a:xfrm>
                <a:off x="2247901" y="4607322"/>
                <a:ext cx="787400" cy="591703"/>
              </a:xfrm>
              <a:prstGeom prst="roundRect">
                <a:avLst>
                  <a:gd name="adj" fmla="val 2196"/>
                </a:avLst>
              </a:prstGeom>
              <a:noFill/>
              <a:ln w="19050">
                <a:solidFill>
                  <a:srgbClr val="BC282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04B35A-1D18-49B0-42AF-97CD02ABBE5C}"/>
                  </a:ext>
                </a:extLst>
              </p:cNvPr>
              <p:cNvSpPr txBox="1"/>
              <p:nvPr/>
            </p:nvSpPr>
            <p:spPr>
              <a:xfrm>
                <a:off x="2290352" y="4703118"/>
                <a:ext cx="863599" cy="477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상품명</a:t>
                </a:r>
                <a:endParaRPr lang="en-GB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143CD55-0986-B8A9-A285-0AED8BD41A88}"/>
              </a:ext>
            </a:extLst>
          </p:cNvPr>
          <p:cNvSpPr/>
          <p:nvPr/>
        </p:nvSpPr>
        <p:spPr>
          <a:xfrm>
            <a:off x="6743700" y="2217037"/>
            <a:ext cx="4111901" cy="592139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t="-4279" b="-6115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AEC49E3-DF22-9E47-3FF7-050809865110}"/>
              </a:ext>
            </a:extLst>
          </p:cNvPr>
          <p:cNvSpPr/>
          <p:nvPr/>
        </p:nvSpPr>
        <p:spPr>
          <a:xfrm>
            <a:off x="6743699" y="2822440"/>
            <a:ext cx="4111901" cy="2784611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l="-1283" t="-48549" r="-324" b="-2053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9000" endPos="21000" dist="1016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701EBC6-5058-A8D9-551A-5A27DAB6190E}"/>
              </a:ext>
            </a:extLst>
          </p:cNvPr>
          <p:cNvSpPr txBox="1"/>
          <p:nvPr/>
        </p:nvSpPr>
        <p:spPr>
          <a:xfrm>
            <a:off x="809893" y="1913116"/>
            <a:ext cx="2268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</a:t>
            </a:r>
            <a:endParaRPr lang="en-GB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1C5E0AE-E522-B0FC-73C2-744D8F7208D4}"/>
              </a:ext>
            </a:extLst>
          </p:cNvPr>
          <p:cNvSpPr txBox="1"/>
          <p:nvPr/>
        </p:nvSpPr>
        <p:spPr>
          <a:xfrm>
            <a:off x="6671129" y="1838847"/>
            <a:ext cx="2268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생성형 </a:t>
            </a:r>
            <a:r>
              <a: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  <a:endParaRPr lang="en-GB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814E48-3AAE-711B-6DBE-EA970D70DE03}"/>
              </a:ext>
            </a:extLst>
          </p:cNvPr>
          <p:cNvSpPr txBox="1"/>
          <p:nvPr/>
        </p:nvSpPr>
        <p:spPr>
          <a:xfrm>
            <a:off x="7596420" y="5842993"/>
            <a:ext cx="3259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AI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가 문제를 풀고</a:t>
            </a:r>
            <a:r>
              <a:rPr lang="en-GB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컨텐츠를 만드는 것</a:t>
            </a:r>
            <a:endParaRPr lang="en-GB" sz="1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9527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CAF06-5424-06F2-F3A5-EC0E0DC7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5E6C6C9-DD10-68C5-528E-2F7801A30496}"/>
              </a:ext>
            </a:extLst>
          </p:cNvPr>
          <p:cNvSpPr txBox="1">
            <a:spLocks/>
          </p:cNvSpPr>
          <p:nvPr/>
        </p:nvSpPr>
        <p:spPr>
          <a:xfrm>
            <a:off x="786119" y="673540"/>
            <a:ext cx="578223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altLang="ko-KR" sz="2800" spc="-150" dirty="0">
                <a:solidFill>
                  <a:srgbClr val="0583F2"/>
                </a:solidFill>
              </a:rPr>
              <a:t>AI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30A1C75-231D-6098-F667-11E0ACFA02CC}"/>
              </a:ext>
            </a:extLst>
          </p:cNvPr>
          <p:cNvSpPr txBox="1">
            <a:spLocks/>
          </p:cNvSpPr>
          <p:nvPr/>
        </p:nvSpPr>
        <p:spPr>
          <a:xfrm>
            <a:off x="1213418" y="711640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효과적으로 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FE6EE1A1-177E-A1EA-7BBD-6BA1077E46DA}"/>
              </a:ext>
            </a:extLst>
          </p:cNvPr>
          <p:cNvSpPr txBox="1">
            <a:spLocks/>
          </p:cNvSpPr>
          <p:nvPr/>
        </p:nvSpPr>
        <p:spPr>
          <a:xfrm>
            <a:off x="2645254" y="679485"/>
            <a:ext cx="871587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spc="-150">
                <a:solidFill>
                  <a:srgbClr val="0583F2"/>
                </a:solidFill>
              </a:rPr>
              <a:t>대화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BFBAF48-93DE-DDD4-511B-860EF04BBC85}"/>
              </a:ext>
            </a:extLst>
          </p:cNvPr>
          <p:cNvSpPr txBox="1">
            <a:spLocks/>
          </p:cNvSpPr>
          <p:nvPr/>
        </p:nvSpPr>
        <p:spPr>
          <a:xfrm>
            <a:off x="3334345" y="708667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C7DB75-0A4D-C40B-D319-6A6CF28FCF50}"/>
              </a:ext>
            </a:extLst>
          </p:cNvPr>
          <p:cNvSpPr txBox="1"/>
          <p:nvPr/>
        </p:nvSpPr>
        <p:spPr>
          <a:xfrm>
            <a:off x="786119" y="1269607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역할 지정 프롬프팅</a:t>
            </a:r>
            <a:endParaRPr lang="en-GB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59326-A605-20BF-46D6-A9408FCB2CF3}"/>
              </a:ext>
            </a:extLst>
          </p:cNvPr>
          <p:cNvSpPr txBox="1"/>
          <p:nvPr/>
        </p:nvSpPr>
        <p:spPr>
          <a:xfrm>
            <a:off x="1030816" y="2199090"/>
            <a:ext cx="4972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여러 시각을 이용한 문제 검토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694132B-A989-651E-63B6-DD1804C754CC}"/>
              </a:ext>
            </a:extLst>
          </p:cNvPr>
          <p:cNvSpPr/>
          <p:nvPr/>
        </p:nvSpPr>
        <p:spPr>
          <a:xfrm>
            <a:off x="1049855" y="2764972"/>
            <a:ext cx="4462768" cy="1699703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1932" r="-2464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E358D4A-DFE9-A621-2199-4ECD64169760}"/>
              </a:ext>
            </a:extLst>
          </p:cNvPr>
          <p:cNvSpPr/>
          <p:nvPr/>
        </p:nvSpPr>
        <p:spPr>
          <a:xfrm>
            <a:off x="7336135" y="945600"/>
            <a:ext cx="3124200" cy="1699703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l="-2464" r="-5064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16E302F-5EBB-51E5-BB95-1DACC6A008FB}"/>
              </a:ext>
            </a:extLst>
          </p:cNvPr>
          <p:cNvSpPr/>
          <p:nvPr/>
        </p:nvSpPr>
        <p:spPr>
          <a:xfrm>
            <a:off x="7336135" y="2764972"/>
            <a:ext cx="3124200" cy="1517650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t="-2773" b="-138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01AB28-B426-D38F-C765-E508696ED20D}"/>
              </a:ext>
            </a:extLst>
          </p:cNvPr>
          <p:cNvSpPr/>
          <p:nvPr/>
        </p:nvSpPr>
        <p:spPr>
          <a:xfrm>
            <a:off x="7325879" y="4446450"/>
            <a:ext cx="3124200" cy="1699703"/>
          </a:xfrm>
          <a:prstGeom prst="roundRect">
            <a:avLst>
              <a:gd name="adj" fmla="val 1646"/>
            </a:avLst>
          </a:prstGeom>
          <a:blipFill>
            <a:blip r:embed="rId5"/>
            <a:srcRect/>
            <a:stretch>
              <a:fillRect l="-2464" r="-5064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3D874F1-7FE3-6063-2A39-90E42EFA3E1B}"/>
              </a:ext>
            </a:extLst>
          </p:cNvPr>
          <p:cNvSpPr/>
          <p:nvPr/>
        </p:nvSpPr>
        <p:spPr>
          <a:xfrm>
            <a:off x="5927084" y="2865071"/>
            <a:ext cx="994589" cy="1499504"/>
          </a:xfrm>
          <a:prstGeom prst="rightArrow">
            <a:avLst/>
          </a:prstGeom>
          <a:solidFill>
            <a:srgbClr val="2680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133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49ED5-509C-3DBA-CE27-C6A2AF4B1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3B35E77D-4968-5CB2-4366-C677BE48B4C1}"/>
              </a:ext>
            </a:extLst>
          </p:cNvPr>
          <p:cNvSpPr txBox="1">
            <a:spLocks/>
          </p:cNvSpPr>
          <p:nvPr/>
        </p:nvSpPr>
        <p:spPr>
          <a:xfrm>
            <a:off x="786119" y="673540"/>
            <a:ext cx="578223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altLang="ko-KR" sz="2800" spc="-150" dirty="0">
                <a:solidFill>
                  <a:srgbClr val="0583F2"/>
                </a:solidFill>
              </a:rPr>
              <a:t>AI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F8EDA820-1566-C9AF-8D7B-9401C2F1D50C}"/>
              </a:ext>
            </a:extLst>
          </p:cNvPr>
          <p:cNvSpPr txBox="1">
            <a:spLocks/>
          </p:cNvSpPr>
          <p:nvPr/>
        </p:nvSpPr>
        <p:spPr>
          <a:xfrm>
            <a:off x="1213418" y="711640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효과적으로 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5618B12-D55D-3250-E16B-7CEC5EB5453F}"/>
              </a:ext>
            </a:extLst>
          </p:cNvPr>
          <p:cNvSpPr txBox="1">
            <a:spLocks/>
          </p:cNvSpPr>
          <p:nvPr/>
        </p:nvSpPr>
        <p:spPr>
          <a:xfrm>
            <a:off x="2645254" y="679485"/>
            <a:ext cx="871587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spc="-150">
                <a:solidFill>
                  <a:srgbClr val="0583F2"/>
                </a:solidFill>
              </a:rPr>
              <a:t>대화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C499276-7A26-CA6C-1C6A-6AB02B8A1669}"/>
              </a:ext>
            </a:extLst>
          </p:cNvPr>
          <p:cNvSpPr txBox="1">
            <a:spLocks/>
          </p:cNvSpPr>
          <p:nvPr/>
        </p:nvSpPr>
        <p:spPr>
          <a:xfrm>
            <a:off x="3334345" y="708667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11078C-A5C7-A868-C374-5F9504BCBAA9}"/>
              </a:ext>
            </a:extLst>
          </p:cNvPr>
          <p:cNvSpPr txBox="1"/>
          <p:nvPr/>
        </p:nvSpPr>
        <p:spPr>
          <a:xfrm>
            <a:off x="786119" y="1269607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역할 지정 프롬프팅</a:t>
            </a:r>
            <a:endParaRPr lang="en-GB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506B5-35D0-A838-E84E-4933A6D2A93B}"/>
              </a:ext>
            </a:extLst>
          </p:cNvPr>
          <p:cNvSpPr txBox="1"/>
          <p:nvPr/>
        </p:nvSpPr>
        <p:spPr>
          <a:xfrm>
            <a:off x="8840157" y="2025283"/>
            <a:ext cx="3424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역사 상황을 분석해서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시뮬레이션 가능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570AAB-2F76-4EBD-6C82-DC9F5590406B}"/>
              </a:ext>
            </a:extLst>
          </p:cNvPr>
          <p:cNvSpPr/>
          <p:nvPr/>
        </p:nvSpPr>
        <p:spPr>
          <a:xfrm>
            <a:off x="1075230" y="3002159"/>
            <a:ext cx="3762241" cy="154021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1994" t="-3257" r="-2062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CE326C-B0A3-7B3A-5A98-925B69D93465}"/>
              </a:ext>
            </a:extLst>
          </p:cNvPr>
          <p:cNvSpPr/>
          <p:nvPr/>
        </p:nvSpPr>
        <p:spPr>
          <a:xfrm>
            <a:off x="5733018" y="2005327"/>
            <a:ext cx="3018541" cy="2783198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l="-1122" r="-1516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35089D-9C3B-4670-2AF9-A69663B9A3A7}"/>
              </a:ext>
            </a:extLst>
          </p:cNvPr>
          <p:cNvSpPr/>
          <p:nvPr/>
        </p:nvSpPr>
        <p:spPr>
          <a:xfrm>
            <a:off x="5733017" y="4951266"/>
            <a:ext cx="3018541" cy="1196340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t="-1749" b="-2912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52000" endA="300" endPos="23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497549-75A4-260D-3195-BFF14E222580}"/>
              </a:ext>
            </a:extLst>
          </p:cNvPr>
          <p:cNvSpPr/>
          <p:nvPr/>
        </p:nvSpPr>
        <p:spPr>
          <a:xfrm>
            <a:off x="8903051" y="2863419"/>
            <a:ext cx="2911579" cy="3284187"/>
          </a:xfrm>
          <a:prstGeom prst="roundRect">
            <a:avLst>
              <a:gd name="adj" fmla="val 1646"/>
            </a:avLst>
          </a:prstGeom>
          <a:blipFill>
            <a:blip r:embed="rId5"/>
            <a:srcRect/>
            <a:stretch>
              <a:fillRect l="-1168" r="-3419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59000" endPos="10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A52F0-61CA-9B46-6BDA-D059FFF1BB4E}"/>
              </a:ext>
            </a:extLst>
          </p:cNvPr>
          <p:cNvSpPr txBox="1"/>
          <p:nvPr/>
        </p:nvSpPr>
        <p:spPr>
          <a:xfrm>
            <a:off x="1183216" y="2351490"/>
            <a:ext cx="4972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시대 지정을 이용한 활용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8CFD15A-C957-38E3-52AA-0B8EE6D892DB}"/>
              </a:ext>
            </a:extLst>
          </p:cNvPr>
          <p:cNvSpPr/>
          <p:nvPr/>
        </p:nvSpPr>
        <p:spPr>
          <a:xfrm>
            <a:off x="5027884" y="3313074"/>
            <a:ext cx="616536" cy="918380"/>
          </a:xfrm>
          <a:prstGeom prst="rightArrow">
            <a:avLst>
              <a:gd name="adj1" fmla="val 56101"/>
              <a:gd name="adj2" fmla="val 51261"/>
            </a:avLst>
          </a:prstGeom>
          <a:solidFill>
            <a:srgbClr val="2680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036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75752-F067-78DF-3D61-BBC67582E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DFE4955C-9EC5-9E5A-57BC-D43F34EADA7B}"/>
              </a:ext>
            </a:extLst>
          </p:cNvPr>
          <p:cNvSpPr txBox="1">
            <a:spLocks/>
          </p:cNvSpPr>
          <p:nvPr/>
        </p:nvSpPr>
        <p:spPr>
          <a:xfrm>
            <a:off x="786119" y="673540"/>
            <a:ext cx="578223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altLang="ko-KR" sz="2800" spc="-150" dirty="0">
                <a:solidFill>
                  <a:srgbClr val="0583F2"/>
                </a:solidFill>
              </a:rPr>
              <a:t>AI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7B63770B-17E6-87C2-38E6-9CE309AB6E2E}"/>
              </a:ext>
            </a:extLst>
          </p:cNvPr>
          <p:cNvSpPr txBox="1">
            <a:spLocks/>
          </p:cNvSpPr>
          <p:nvPr/>
        </p:nvSpPr>
        <p:spPr>
          <a:xfrm>
            <a:off x="1213418" y="711640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효과적으로 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D0E0DF08-277A-D41D-A8B1-621EEF273D08}"/>
              </a:ext>
            </a:extLst>
          </p:cNvPr>
          <p:cNvSpPr txBox="1">
            <a:spLocks/>
          </p:cNvSpPr>
          <p:nvPr/>
        </p:nvSpPr>
        <p:spPr>
          <a:xfrm>
            <a:off x="2645254" y="679485"/>
            <a:ext cx="871587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spc="-150">
                <a:solidFill>
                  <a:srgbClr val="0583F2"/>
                </a:solidFill>
              </a:rPr>
              <a:t>대화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7C8221D9-EAC0-CDF3-8E5D-3FABE677B9C0}"/>
              </a:ext>
            </a:extLst>
          </p:cNvPr>
          <p:cNvSpPr txBox="1">
            <a:spLocks/>
          </p:cNvSpPr>
          <p:nvPr/>
        </p:nvSpPr>
        <p:spPr>
          <a:xfrm>
            <a:off x="3334345" y="708667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6EC409-0D49-8D1F-03EE-1D90D0B7BBA9}"/>
              </a:ext>
            </a:extLst>
          </p:cNvPr>
          <p:cNvSpPr txBox="1"/>
          <p:nvPr/>
        </p:nvSpPr>
        <p:spPr>
          <a:xfrm>
            <a:off x="786119" y="1269607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마크 다운을 이용한 소통</a:t>
            </a:r>
            <a:endParaRPr lang="en-GB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9E4740-E319-445C-03AC-E00BA65A1290}"/>
              </a:ext>
            </a:extLst>
          </p:cNvPr>
          <p:cNvSpPr/>
          <p:nvPr/>
        </p:nvSpPr>
        <p:spPr>
          <a:xfrm>
            <a:off x="1962150" y="2168476"/>
            <a:ext cx="8267700" cy="396337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1005" t="-19254" r="-875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52000" endA="300" endPos="9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9119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5ADCA-F65F-C1B5-DC56-A04177262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6073741-C875-2B03-665D-AC9FF9F311A6}"/>
              </a:ext>
            </a:extLst>
          </p:cNvPr>
          <p:cNvSpPr txBox="1">
            <a:spLocks/>
          </p:cNvSpPr>
          <p:nvPr/>
        </p:nvSpPr>
        <p:spPr>
          <a:xfrm>
            <a:off x="786119" y="673540"/>
            <a:ext cx="578223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altLang="ko-KR" sz="2800" spc="-150" dirty="0">
                <a:solidFill>
                  <a:srgbClr val="0583F2"/>
                </a:solidFill>
              </a:rPr>
              <a:t>AI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00C14137-2A19-23C0-71AD-111D892B23C8}"/>
              </a:ext>
            </a:extLst>
          </p:cNvPr>
          <p:cNvSpPr txBox="1">
            <a:spLocks/>
          </p:cNvSpPr>
          <p:nvPr/>
        </p:nvSpPr>
        <p:spPr>
          <a:xfrm>
            <a:off x="1213418" y="711640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효과적으로 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A7634966-AFD5-FA8A-D2BA-0FBF7A99CD3A}"/>
              </a:ext>
            </a:extLst>
          </p:cNvPr>
          <p:cNvSpPr txBox="1">
            <a:spLocks/>
          </p:cNvSpPr>
          <p:nvPr/>
        </p:nvSpPr>
        <p:spPr>
          <a:xfrm>
            <a:off x="2645254" y="679485"/>
            <a:ext cx="871587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spc="-150">
                <a:solidFill>
                  <a:srgbClr val="0583F2"/>
                </a:solidFill>
              </a:rPr>
              <a:t>대화</a:t>
            </a:r>
            <a:endParaRPr lang="en-GB" sz="2800" spc="-150" dirty="0">
              <a:solidFill>
                <a:srgbClr val="0583F2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4715AE2-E08D-7538-D507-E3BE97134960}"/>
              </a:ext>
            </a:extLst>
          </p:cNvPr>
          <p:cNvSpPr txBox="1">
            <a:spLocks/>
          </p:cNvSpPr>
          <p:nvPr/>
        </p:nvSpPr>
        <p:spPr>
          <a:xfrm>
            <a:off x="3334345" y="708667"/>
            <a:ext cx="2303423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하기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C64E9-CF4E-CBE6-A5AF-81544AD88D18}"/>
              </a:ext>
            </a:extLst>
          </p:cNvPr>
          <p:cNvSpPr txBox="1"/>
          <p:nvPr/>
        </p:nvSpPr>
        <p:spPr>
          <a:xfrm>
            <a:off x="786119" y="1269607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맥락에 맞게 이해하는 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22017C-651D-BF89-54FC-4787CA8A27EC}"/>
              </a:ext>
            </a:extLst>
          </p:cNvPr>
          <p:cNvSpPr/>
          <p:nvPr/>
        </p:nvSpPr>
        <p:spPr>
          <a:xfrm>
            <a:off x="772138" y="3156062"/>
            <a:ext cx="4865630" cy="1281261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2630" b="-3749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6CBEF04-10B2-EF90-D22F-F9C0C621B46C}"/>
              </a:ext>
            </a:extLst>
          </p:cNvPr>
          <p:cNvSpPr/>
          <p:nvPr/>
        </p:nvSpPr>
        <p:spPr>
          <a:xfrm>
            <a:off x="772138" y="4852058"/>
            <a:ext cx="4865630" cy="1281261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t="-2630" b="-3749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52000" endA="300" endPos="9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F56801-D3D6-3F7D-572B-DA04C4778121}"/>
              </a:ext>
            </a:extLst>
          </p:cNvPr>
          <p:cNvSpPr txBox="1"/>
          <p:nvPr/>
        </p:nvSpPr>
        <p:spPr>
          <a:xfrm>
            <a:off x="748301" y="2071532"/>
            <a:ext cx="497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오타</a:t>
            </a:r>
            <a:r>
              <a: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또는 문장이 미완성되었더라도 질문을 인식하고 대답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73D463-7A86-D741-D30F-38C046726842}"/>
              </a:ext>
            </a:extLst>
          </p:cNvPr>
          <p:cNvSpPr txBox="1"/>
          <p:nvPr/>
        </p:nvSpPr>
        <p:spPr>
          <a:xfrm>
            <a:off x="6096000" y="2072070"/>
            <a:ext cx="4972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비슷한 문제를 먼저 제시하고 질문 가능</a:t>
            </a:r>
            <a:endParaRPr lang="en-GB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94CF38A-9BF8-8923-3A51-537C0D3B8859}"/>
              </a:ext>
            </a:extLst>
          </p:cNvPr>
          <p:cNvSpPr/>
          <p:nvPr/>
        </p:nvSpPr>
        <p:spPr>
          <a:xfrm>
            <a:off x="6577135" y="2717143"/>
            <a:ext cx="4490915" cy="1695997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l="-1056" r="-174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358CBE6-F68D-4596-75A9-5D11889F5863}"/>
              </a:ext>
            </a:extLst>
          </p:cNvPr>
          <p:cNvSpPr/>
          <p:nvPr/>
        </p:nvSpPr>
        <p:spPr>
          <a:xfrm>
            <a:off x="6577135" y="4547258"/>
            <a:ext cx="4490915" cy="1600314"/>
          </a:xfrm>
          <a:prstGeom prst="roundRect">
            <a:avLst>
              <a:gd name="adj" fmla="val 1646"/>
            </a:avLst>
          </a:prstGeom>
          <a:blipFill>
            <a:blip r:embed="rId5"/>
            <a:srcRect/>
            <a:stretch>
              <a:fillRect l="221" r="-3315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52000" endA="300" endPos="9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808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B77C1-82D2-9552-5EA2-A0AA59662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12F5637-9D2D-942A-84F0-5DF70D1AC74C}"/>
              </a:ext>
            </a:extLst>
          </p:cNvPr>
          <p:cNvSpPr txBox="1"/>
          <p:nvPr/>
        </p:nvSpPr>
        <p:spPr>
          <a:xfrm>
            <a:off x="6618514" y="4824150"/>
            <a:ext cx="425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MS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등 주요 솔루션 기업들이 자체 기업 서비스에 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ChatGPT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를 적극 활용하고 있다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GB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9589C809-04A3-CEEC-9CEF-CD94E35CD9D2}"/>
              </a:ext>
            </a:extLst>
          </p:cNvPr>
          <p:cNvSpPr txBox="1">
            <a:spLocks/>
          </p:cNvSpPr>
          <p:nvPr/>
        </p:nvSpPr>
        <p:spPr>
          <a:xfrm>
            <a:off x="1545224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6D989F28-1875-C588-447B-FDE3F9514AE5}"/>
              </a:ext>
            </a:extLst>
          </p:cNvPr>
          <p:cNvSpPr txBox="1">
            <a:spLocks/>
          </p:cNvSpPr>
          <p:nvPr/>
        </p:nvSpPr>
        <p:spPr>
          <a:xfrm>
            <a:off x="794925" y="676727"/>
            <a:ext cx="1500599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altLang="ko-KR" sz="3200" dirty="0">
                <a:solidFill>
                  <a:srgbClr val="0583F2"/>
                </a:solidFill>
              </a:rPr>
              <a:t>GPT</a:t>
            </a:r>
            <a:endParaRPr lang="en-GB" sz="3200" dirty="0">
              <a:solidFill>
                <a:srgbClr val="0583F2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D586F108-332D-3DAC-8CCA-549543E0A9EF}"/>
              </a:ext>
            </a:extLst>
          </p:cNvPr>
          <p:cNvSpPr txBox="1">
            <a:spLocks/>
          </p:cNvSpPr>
          <p:nvPr/>
        </p:nvSpPr>
        <p:spPr>
          <a:xfrm>
            <a:off x="1876237" y="652236"/>
            <a:ext cx="2303424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900" spc="-150" dirty="0">
                <a:solidFill>
                  <a:srgbClr val="0583F2"/>
                </a:solidFill>
              </a:rPr>
              <a:t>동작 원리</a:t>
            </a:r>
            <a:endParaRPr lang="en-GB" sz="2900" spc="-150" dirty="0">
              <a:solidFill>
                <a:srgbClr val="0583F2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316ACD-8D2F-3866-5A9F-9C6A1C3A8FD3}"/>
              </a:ext>
            </a:extLst>
          </p:cNvPr>
          <p:cNvSpPr/>
          <p:nvPr/>
        </p:nvSpPr>
        <p:spPr>
          <a:xfrm>
            <a:off x="1276438" y="1435986"/>
            <a:ext cx="9676446" cy="4650902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2037" t="-21115" r="-1751" b="25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666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D07D3-CF1F-9E0D-14AE-3E83F8B59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710B556-CAEA-3E16-D464-34CF56CEA889}"/>
              </a:ext>
            </a:extLst>
          </p:cNvPr>
          <p:cNvSpPr txBox="1"/>
          <p:nvPr/>
        </p:nvSpPr>
        <p:spPr>
          <a:xfrm>
            <a:off x="6618514" y="4824150"/>
            <a:ext cx="425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MS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등 주요 솔루션 기업들이 자체 기업 서비스에 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ChatGPT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를 적극 활용하고 있다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GB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E1DEFDE9-DDD0-FEC0-FD35-6529625618C6}"/>
              </a:ext>
            </a:extLst>
          </p:cNvPr>
          <p:cNvSpPr txBox="1">
            <a:spLocks/>
          </p:cNvSpPr>
          <p:nvPr/>
        </p:nvSpPr>
        <p:spPr>
          <a:xfrm>
            <a:off x="1545224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BBF03200-2AF9-F800-E279-FA92CFF30CA6}"/>
              </a:ext>
            </a:extLst>
          </p:cNvPr>
          <p:cNvSpPr txBox="1">
            <a:spLocks/>
          </p:cNvSpPr>
          <p:nvPr/>
        </p:nvSpPr>
        <p:spPr>
          <a:xfrm>
            <a:off x="794925" y="676727"/>
            <a:ext cx="1500599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altLang="ko-KR" sz="3200" dirty="0">
                <a:solidFill>
                  <a:srgbClr val="0583F2"/>
                </a:solidFill>
              </a:rPr>
              <a:t>GPT</a:t>
            </a:r>
            <a:endParaRPr lang="en-GB" sz="3200" dirty="0">
              <a:solidFill>
                <a:srgbClr val="0583F2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D92DBF23-614D-50C5-124B-873CEE2B05FB}"/>
              </a:ext>
            </a:extLst>
          </p:cNvPr>
          <p:cNvSpPr txBox="1">
            <a:spLocks/>
          </p:cNvSpPr>
          <p:nvPr/>
        </p:nvSpPr>
        <p:spPr>
          <a:xfrm>
            <a:off x="1876237" y="652236"/>
            <a:ext cx="2303424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900" spc="-150" dirty="0">
                <a:solidFill>
                  <a:srgbClr val="0583F2"/>
                </a:solidFill>
              </a:rPr>
              <a:t>동작 원리</a:t>
            </a:r>
            <a:endParaRPr lang="en-GB" sz="2900" spc="-150" dirty="0">
              <a:solidFill>
                <a:srgbClr val="0583F2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AC29B58-4970-86B3-CE81-14B99747AC41}"/>
              </a:ext>
            </a:extLst>
          </p:cNvPr>
          <p:cNvSpPr/>
          <p:nvPr/>
        </p:nvSpPr>
        <p:spPr>
          <a:xfrm>
            <a:off x="1295793" y="1510630"/>
            <a:ext cx="9600414" cy="4614358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1744" t="-21045" r="-2686" b="-99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4958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01DD9-F5A9-E468-DA31-4D2307E53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6C6EAA-D9B8-C3C9-94A9-260200E34543}"/>
              </a:ext>
            </a:extLst>
          </p:cNvPr>
          <p:cNvSpPr txBox="1"/>
          <p:nvPr/>
        </p:nvSpPr>
        <p:spPr>
          <a:xfrm>
            <a:off x="6618514" y="4824150"/>
            <a:ext cx="425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MS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등 주요 솔루션 기업들이 자체 기업 서비스에 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ChatGPT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를 적극 활용하고 있다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GB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4E4847F1-334F-C7A6-D2AA-056B7775D1B6}"/>
              </a:ext>
            </a:extLst>
          </p:cNvPr>
          <p:cNvSpPr txBox="1">
            <a:spLocks/>
          </p:cNvSpPr>
          <p:nvPr/>
        </p:nvSpPr>
        <p:spPr>
          <a:xfrm>
            <a:off x="1809103" y="676727"/>
            <a:ext cx="1500599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0583F2"/>
                </a:solidFill>
              </a:rPr>
              <a:t>AI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AD1B367-7E20-1131-CDD0-50E5BE42FD4F}"/>
              </a:ext>
            </a:extLst>
          </p:cNvPr>
          <p:cNvSpPr/>
          <p:nvPr/>
        </p:nvSpPr>
        <p:spPr>
          <a:xfrm>
            <a:off x="1336526" y="1601764"/>
            <a:ext cx="9648974" cy="4512599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707" t="-20397" r="-707" b="-1038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7501EB-3D7E-2E8D-F533-D205B19DBEE7}"/>
              </a:ext>
            </a:extLst>
          </p:cNvPr>
          <p:cNvGrpSpPr/>
          <p:nvPr/>
        </p:nvGrpSpPr>
        <p:grpSpPr>
          <a:xfrm>
            <a:off x="771606" y="666750"/>
            <a:ext cx="4250472" cy="558272"/>
            <a:chOff x="771606" y="666750"/>
            <a:chExt cx="4250472" cy="558272"/>
          </a:xfrm>
        </p:grpSpPr>
        <p:sp>
          <p:nvSpPr>
            <p:cNvPr id="14" name="Title 3">
              <a:extLst>
                <a:ext uri="{FF2B5EF4-FFF2-40B4-BE49-F238E27FC236}">
                  <a16:creationId xmlns:a16="http://schemas.microsoft.com/office/drawing/2014/main" id="{89A9C8D4-D275-6B50-E0D5-F193333A8C2A}"/>
                </a:ext>
              </a:extLst>
            </p:cNvPr>
            <p:cNvSpPr txBox="1">
              <a:spLocks/>
            </p:cNvSpPr>
            <p:nvPr/>
          </p:nvSpPr>
          <p:spPr>
            <a:xfrm>
              <a:off x="2267030" y="695325"/>
              <a:ext cx="807999" cy="485775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활용</a:t>
              </a:r>
              <a:endParaRPr lang="en-GB" sz="1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" name="Title 3">
              <a:extLst>
                <a:ext uri="{FF2B5EF4-FFF2-40B4-BE49-F238E27FC236}">
                  <a16:creationId xmlns:a16="http://schemas.microsoft.com/office/drawing/2014/main" id="{4EC5FFB5-F91D-5434-757C-C5BCCFF53895}"/>
                </a:ext>
              </a:extLst>
            </p:cNvPr>
            <p:cNvSpPr txBox="1">
              <a:spLocks/>
            </p:cNvSpPr>
            <p:nvPr/>
          </p:nvSpPr>
          <p:spPr>
            <a:xfrm>
              <a:off x="771606" y="666750"/>
              <a:ext cx="2303424" cy="556030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2800" spc="-150" dirty="0">
                  <a:solidFill>
                    <a:srgbClr val="0583F2"/>
                  </a:solidFill>
                </a:rPr>
                <a:t>생성형</a:t>
              </a:r>
              <a:endParaRPr lang="en-GB" sz="2800" spc="-150" dirty="0">
                <a:solidFill>
                  <a:srgbClr val="0583F2"/>
                </a:solidFill>
              </a:endParaRPr>
            </a:p>
          </p:txBody>
        </p:sp>
        <p:sp>
          <p:nvSpPr>
            <p:cNvPr id="3" name="Title 3">
              <a:extLst>
                <a:ext uri="{FF2B5EF4-FFF2-40B4-BE49-F238E27FC236}">
                  <a16:creationId xmlns:a16="http://schemas.microsoft.com/office/drawing/2014/main" id="{7CCCD067-5A71-50FB-F06A-554B12BF28C8}"/>
                </a:ext>
              </a:extLst>
            </p:cNvPr>
            <p:cNvSpPr txBox="1">
              <a:spLocks/>
            </p:cNvSpPr>
            <p:nvPr/>
          </p:nvSpPr>
          <p:spPr>
            <a:xfrm>
              <a:off x="2718654" y="668992"/>
              <a:ext cx="2303424" cy="556030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2800" spc="-150" dirty="0">
                  <a:solidFill>
                    <a:srgbClr val="0583F2"/>
                  </a:solidFill>
                </a:rPr>
                <a:t>가이드라인</a:t>
              </a:r>
              <a:endParaRPr lang="en-GB" sz="2800" spc="-150" dirty="0">
                <a:solidFill>
                  <a:srgbClr val="0583F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766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9017A-A5BE-151F-22F4-92DFE454E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E412935-595E-19C6-871D-16EF05A7CA5C}"/>
              </a:ext>
            </a:extLst>
          </p:cNvPr>
          <p:cNvSpPr txBox="1"/>
          <p:nvPr/>
        </p:nvSpPr>
        <p:spPr>
          <a:xfrm>
            <a:off x="6618514" y="4824150"/>
            <a:ext cx="425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MS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등 주요 솔루션 기업들이 자체 기업 서비스에 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ChatGPT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를 적극 활용하고 있다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GB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0021C495-907D-DD1D-87AC-EE89B9BC98D1}"/>
              </a:ext>
            </a:extLst>
          </p:cNvPr>
          <p:cNvSpPr txBox="1">
            <a:spLocks/>
          </p:cNvSpPr>
          <p:nvPr/>
        </p:nvSpPr>
        <p:spPr>
          <a:xfrm>
            <a:off x="1809103" y="676727"/>
            <a:ext cx="1500599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0583F2"/>
                </a:solidFill>
              </a:rPr>
              <a:t>AI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092BAF-535E-D917-C73F-A2BA127B6FD6}"/>
              </a:ext>
            </a:extLst>
          </p:cNvPr>
          <p:cNvGrpSpPr/>
          <p:nvPr/>
        </p:nvGrpSpPr>
        <p:grpSpPr>
          <a:xfrm>
            <a:off x="771606" y="666750"/>
            <a:ext cx="4250472" cy="558272"/>
            <a:chOff x="771606" y="666750"/>
            <a:chExt cx="4250472" cy="558272"/>
          </a:xfrm>
        </p:grpSpPr>
        <p:sp>
          <p:nvSpPr>
            <p:cNvPr id="14" name="Title 3">
              <a:extLst>
                <a:ext uri="{FF2B5EF4-FFF2-40B4-BE49-F238E27FC236}">
                  <a16:creationId xmlns:a16="http://schemas.microsoft.com/office/drawing/2014/main" id="{F723A523-6372-602D-CE66-B9981B5B3489}"/>
                </a:ext>
              </a:extLst>
            </p:cNvPr>
            <p:cNvSpPr txBox="1">
              <a:spLocks/>
            </p:cNvSpPr>
            <p:nvPr/>
          </p:nvSpPr>
          <p:spPr>
            <a:xfrm>
              <a:off x="2267030" y="695325"/>
              <a:ext cx="807999" cy="485775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활용</a:t>
              </a:r>
              <a:endParaRPr lang="en-GB" sz="1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" name="Title 3">
              <a:extLst>
                <a:ext uri="{FF2B5EF4-FFF2-40B4-BE49-F238E27FC236}">
                  <a16:creationId xmlns:a16="http://schemas.microsoft.com/office/drawing/2014/main" id="{36607C42-6629-D444-1EDB-4FF3F730CE3E}"/>
                </a:ext>
              </a:extLst>
            </p:cNvPr>
            <p:cNvSpPr txBox="1">
              <a:spLocks/>
            </p:cNvSpPr>
            <p:nvPr/>
          </p:nvSpPr>
          <p:spPr>
            <a:xfrm>
              <a:off x="771606" y="666750"/>
              <a:ext cx="2303424" cy="556030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2800" spc="-150" dirty="0">
                  <a:solidFill>
                    <a:srgbClr val="0583F2"/>
                  </a:solidFill>
                </a:rPr>
                <a:t>생성형</a:t>
              </a:r>
              <a:endParaRPr lang="en-GB" sz="2800" spc="-150" dirty="0">
                <a:solidFill>
                  <a:srgbClr val="0583F2"/>
                </a:solidFill>
              </a:endParaRPr>
            </a:p>
          </p:txBody>
        </p:sp>
        <p:sp>
          <p:nvSpPr>
            <p:cNvPr id="3" name="Title 3">
              <a:extLst>
                <a:ext uri="{FF2B5EF4-FFF2-40B4-BE49-F238E27FC236}">
                  <a16:creationId xmlns:a16="http://schemas.microsoft.com/office/drawing/2014/main" id="{AD1F12C5-FB0B-4664-5680-7A9C18668759}"/>
                </a:ext>
              </a:extLst>
            </p:cNvPr>
            <p:cNvSpPr txBox="1">
              <a:spLocks/>
            </p:cNvSpPr>
            <p:nvPr/>
          </p:nvSpPr>
          <p:spPr>
            <a:xfrm>
              <a:off x="2718654" y="668992"/>
              <a:ext cx="2303424" cy="556030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2800" spc="-150" dirty="0">
                  <a:solidFill>
                    <a:srgbClr val="0583F2"/>
                  </a:solidFill>
                </a:rPr>
                <a:t>가이드라인</a:t>
              </a:r>
              <a:endParaRPr lang="en-GB" sz="2800" spc="-150" dirty="0">
                <a:solidFill>
                  <a:srgbClr val="0583F2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5B9B1B0-6714-2EA1-A56B-8F9165309024}"/>
              </a:ext>
            </a:extLst>
          </p:cNvPr>
          <p:cNvSpPr txBox="1"/>
          <p:nvPr/>
        </p:nvSpPr>
        <p:spPr>
          <a:xfrm>
            <a:off x="783815" y="127561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기존의 검색 방법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FE4257-5D0D-B4DD-B94A-26AD58537599}"/>
              </a:ext>
            </a:extLst>
          </p:cNvPr>
          <p:cNvSpPr/>
          <p:nvPr/>
        </p:nvSpPr>
        <p:spPr>
          <a:xfrm>
            <a:off x="2381879" y="1708602"/>
            <a:ext cx="6383216" cy="4454073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1067" r="-1506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7CE74F-FD7A-F6B9-853F-4B7DBFFA2E93}"/>
              </a:ext>
            </a:extLst>
          </p:cNvPr>
          <p:cNvSpPr/>
          <p:nvPr/>
        </p:nvSpPr>
        <p:spPr>
          <a:xfrm>
            <a:off x="2875726" y="3311261"/>
            <a:ext cx="3742788" cy="398761"/>
          </a:xfrm>
          <a:prstGeom prst="roundRect">
            <a:avLst>
              <a:gd name="adj" fmla="val 2196"/>
            </a:avLst>
          </a:prstGeom>
          <a:noFill/>
          <a:ln w="25400">
            <a:solidFill>
              <a:srgbClr val="BC2828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1A2539-033D-4219-7BA0-ABB4D4C03624}"/>
              </a:ext>
            </a:extLst>
          </p:cNvPr>
          <p:cNvCxnSpPr>
            <a:cxnSpLocks/>
          </p:cNvCxnSpPr>
          <p:nvPr/>
        </p:nvCxnSpPr>
        <p:spPr>
          <a:xfrm flipV="1">
            <a:off x="6066971" y="3710022"/>
            <a:ext cx="0" cy="1114128"/>
          </a:xfrm>
          <a:prstGeom prst="line">
            <a:avLst/>
          </a:prstGeom>
          <a:ln w="22225">
            <a:solidFill>
              <a:srgbClr val="BC282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1772C3-E3F2-5460-59F8-93FD62DD12C8}"/>
              </a:ext>
            </a:extLst>
          </p:cNvPr>
          <p:cNvCxnSpPr>
            <a:cxnSpLocks/>
          </p:cNvCxnSpPr>
          <p:nvPr/>
        </p:nvCxnSpPr>
        <p:spPr>
          <a:xfrm flipH="1">
            <a:off x="6066971" y="4824150"/>
            <a:ext cx="1813699" cy="0"/>
          </a:xfrm>
          <a:prstGeom prst="line">
            <a:avLst/>
          </a:prstGeom>
          <a:ln w="22225">
            <a:solidFill>
              <a:srgbClr val="BC282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2FEEA9-9856-1D82-E061-C03E3FE11E2F}"/>
              </a:ext>
            </a:extLst>
          </p:cNvPr>
          <p:cNvSpPr/>
          <p:nvPr/>
        </p:nvSpPr>
        <p:spPr>
          <a:xfrm>
            <a:off x="7880670" y="4233241"/>
            <a:ext cx="2097519" cy="1114128"/>
          </a:xfrm>
          <a:prstGeom prst="roundRect">
            <a:avLst>
              <a:gd name="adj" fmla="val 2196"/>
            </a:avLst>
          </a:prstGeom>
          <a:gradFill>
            <a:gsLst>
              <a:gs pos="94000">
                <a:schemeClr val="bg1">
                  <a:lumMod val="95000"/>
                  <a:alpha val="60000"/>
                </a:schemeClr>
              </a:gs>
              <a:gs pos="58000">
                <a:srgbClr val="F9F9F9"/>
              </a:gs>
              <a:gs pos="4000">
                <a:schemeClr val="bg1">
                  <a:alpha val="0"/>
                </a:schemeClr>
              </a:gs>
            </a:gsLst>
            <a:lin ang="10800000" scaled="0"/>
          </a:gradFill>
          <a:ln w="25400">
            <a:solidFill>
              <a:srgbClr val="BC2828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0B0F67-B2F3-8B7D-AAFA-7E93C3D4057B}"/>
              </a:ext>
            </a:extLst>
          </p:cNvPr>
          <p:cNvSpPr txBox="1"/>
          <p:nvPr/>
        </p:nvSpPr>
        <p:spPr>
          <a:xfrm>
            <a:off x="8067871" y="4429417"/>
            <a:ext cx="106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BC2828"/>
                </a:solidFill>
                <a:latin typeface="+mn-ea"/>
              </a:rPr>
              <a:t>질문과</a:t>
            </a:r>
            <a:endParaRPr lang="en-GB" b="1" dirty="0">
              <a:solidFill>
                <a:srgbClr val="BC2828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3CCE58-1C71-FABB-A8CD-19AF8A0D73F1}"/>
              </a:ext>
            </a:extLst>
          </p:cNvPr>
          <p:cNvSpPr txBox="1"/>
          <p:nvPr/>
        </p:nvSpPr>
        <p:spPr>
          <a:xfrm>
            <a:off x="8067871" y="4812194"/>
            <a:ext cx="184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BC2828"/>
                </a:solidFill>
                <a:latin typeface="+mn-ea"/>
              </a:rPr>
              <a:t>문서 목록</a:t>
            </a:r>
            <a:endParaRPr lang="en-GB" b="1" dirty="0">
              <a:solidFill>
                <a:srgbClr val="BC282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07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76F89-12D7-6605-FF9A-BC00FA479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EDCB051-9737-1B4C-6790-BA8464A06363}"/>
              </a:ext>
            </a:extLst>
          </p:cNvPr>
          <p:cNvSpPr txBox="1"/>
          <p:nvPr/>
        </p:nvSpPr>
        <p:spPr>
          <a:xfrm>
            <a:off x="6618514" y="4824150"/>
            <a:ext cx="425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MS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등 주요 솔루션 기업들이 자체 기업 서비스에 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ChatGPT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를 적극 활용하고 있다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GB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F868168-BD59-B776-29B6-78965C5E6011}"/>
              </a:ext>
            </a:extLst>
          </p:cNvPr>
          <p:cNvSpPr txBox="1">
            <a:spLocks/>
          </p:cNvSpPr>
          <p:nvPr/>
        </p:nvSpPr>
        <p:spPr>
          <a:xfrm>
            <a:off x="1809103" y="676727"/>
            <a:ext cx="1500599" cy="55603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GB" sz="3200" dirty="0">
                <a:solidFill>
                  <a:srgbClr val="0583F2"/>
                </a:solidFill>
              </a:rPr>
              <a:t>AI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401171-41F4-BE5C-A1E6-6B32216CD84C}"/>
              </a:ext>
            </a:extLst>
          </p:cNvPr>
          <p:cNvGrpSpPr/>
          <p:nvPr/>
        </p:nvGrpSpPr>
        <p:grpSpPr>
          <a:xfrm>
            <a:off x="771606" y="666750"/>
            <a:ext cx="4250472" cy="558272"/>
            <a:chOff x="771606" y="666750"/>
            <a:chExt cx="4250472" cy="558272"/>
          </a:xfrm>
        </p:grpSpPr>
        <p:sp>
          <p:nvSpPr>
            <p:cNvPr id="14" name="Title 3">
              <a:extLst>
                <a:ext uri="{FF2B5EF4-FFF2-40B4-BE49-F238E27FC236}">
                  <a16:creationId xmlns:a16="http://schemas.microsoft.com/office/drawing/2014/main" id="{E60B1604-792A-08B7-C05D-BF7A3601EBF8}"/>
                </a:ext>
              </a:extLst>
            </p:cNvPr>
            <p:cNvSpPr txBox="1">
              <a:spLocks/>
            </p:cNvSpPr>
            <p:nvPr/>
          </p:nvSpPr>
          <p:spPr>
            <a:xfrm>
              <a:off x="2267030" y="695325"/>
              <a:ext cx="807999" cy="485775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활용</a:t>
              </a:r>
              <a:endParaRPr lang="en-GB" sz="1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" name="Title 3">
              <a:extLst>
                <a:ext uri="{FF2B5EF4-FFF2-40B4-BE49-F238E27FC236}">
                  <a16:creationId xmlns:a16="http://schemas.microsoft.com/office/drawing/2014/main" id="{C1AAD071-AA99-EB37-711B-BF53D4E0A782}"/>
                </a:ext>
              </a:extLst>
            </p:cNvPr>
            <p:cNvSpPr txBox="1">
              <a:spLocks/>
            </p:cNvSpPr>
            <p:nvPr/>
          </p:nvSpPr>
          <p:spPr>
            <a:xfrm>
              <a:off x="771606" y="666750"/>
              <a:ext cx="2303424" cy="556030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2800" spc="-150" dirty="0">
                  <a:solidFill>
                    <a:srgbClr val="0583F2"/>
                  </a:solidFill>
                </a:rPr>
                <a:t>생성형</a:t>
              </a:r>
              <a:endParaRPr lang="en-GB" sz="2800" spc="-150" dirty="0">
                <a:solidFill>
                  <a:srgbClr val="0583F2"/>
                </a:solidFill>
              </a:endParaRPr>
            </a:p>
          </p:txBody>
        </p:sp>
        <p:sp>
          <p:nvSpPr>
            <p:cNvPr id="3" name="Title 3">
              <a:extLst>
                <a:ext uri="{FF2B5EF4-FFF2-40B4-BE49-F238E27FC236}">
                  <a16:creationId xmlns:a16="http://schemas.microsoft.com/office/drawing/2014/main" id="{7810FE7A-C1B2-1EE3-8523-D1972207EC2B}"/>
                </a:ext>
              </a:extLst>
            </p:cNvPr>
            <p:cNvSpPr txBox="1">
              <a:spLocks/>
            </p:cNvSpPr>
            <p:nvPr/>
          </p:nvSpPr>
          <p:spPr>
            <a:xfrm>
              <a:off x="2718654" y="668992"/>
              <a:ext cx="2303424" cy="556030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2800" spc="-150" dirty="0">
                  <a:solidFill>
                    <a:srgbClr val="0583F2"/>
                  </a:solidFill>
                </a:rPr>
                <a:t>가이드라인</a:t>
              </a:r>
              <a:endParaRPr lang="en-GB" sz="2800" spc="-150" dirty="0">
                <a:solidFill>
                  <a:srgbClr val="0583F2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DBEA6F8-25E4-9C89-13BA-FBB2AB2EC360}"/>
              </a:ext>
            </a:extLst>
          </p:cNvPr>
          <p:cNvSpPr txBox="1"/>
          <p:nvPr/>
        </p:nvSpPr>
        <p:spPr>
          <a:xfrm>
            <a:off x="783815" y="127561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 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시대의 질문법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84D185-6418-253F-5E55-E4F002D2C82C}"/>
              </a:ext>
            </a:extLst>
          </p:cNvPr>
          <p:cNvSpPr/>
          <p:nvPr/>
        </p:nvSpPr>
        <p:spPr>
          <a:xfrm>
            <a:off x="3251026" y="1928780"/>
            <a:ext cx="5477378" cy="1579315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1822" r="-1638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BAEBA6-BFF3-EB83-12B1-6C781D0F7928}"/>
              </a:ext>
            </a:extLst>
          </p:cNvPr>
          <p:cNvSpPr/>
          <p:nvPr/>
        </p:nvSpPr>
        <p:spPr>
          <a:xfrm>
            <a:off x="3251026" y="3771354"/>
            <a:ext cx="5477378" cy="2353241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l="-5310" t="-5344" b="-817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092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33791-2C0E-DE0E-3898-79A5B6050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E19DE27-59B9-0B6B-CC2E-DEB2C0A1508B}"/>
              </a:ext>
            </a:extLst>
          </p:cNvPr>
          <p:cNvGrpSpPr/>
          <p:nvPr/>
        </p:nvGrpSpPr>
        <p:grpSpPr>
          <a:xfrm>
            <a:off x="3075029" y="1761711"/>
            <a:ext cx="7346226" cy="4371466"/>
            <a:chOff x="3075029" y="1761711"/>
            <a:chExt cx="7346226" cy="4371466"/>
          </a:xfrm>
          <a:effectLst>
            <a:reflection blurRad="6350" stA="35000" endPos="46000" dist="101600" dir="5400000" sy="-100000" algn="bl" rotWithShape="0"/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4CF6AAE-EF01-4F76-41C7-1DD354847B78}"/>
                </a:ext>
              </a:extLst>
            </p:cNvPr>
            <p:cNvSpPr/>
            <p:nvPr/>
          </p:nvSpPr>
          <p:spPr>
            <a:xfrm>
              <a:off x="3075029" y="2008462"/>
              <a:ext cx="7346226" cy="4124715"/>
            </a:xfrm>
            <a:prstGeom prst="roundRect">
              <a:avLst>
                <a:gd name="adj" fmla="val 1929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85500">
                  <a:srgbClr val="F9F9F9"/>
                </a:gs>
                <a:gs pos="18000">
                  <a:schemeClr val="bg1">
                    <a:alpha val="0"/>
                  </a:schemeClr>
                </a:gs>
              </a:gsLst>
              <a:lin ang="5400000" scaled="0"/>
            </a:gradFill>
            <a:ln w="6350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FAEC682A-F0F2-7E95-9C55-E40EE1D1E72B}"/>
                </a:ext>
              </a:extLst>
            </p:cNvPr>
            <p:cNvSpPr/>
            <p:nvPr/>
          </p:nvSpPr>
          <p:spPr>
            <a:xfrm>
              <a:off x="5731028" y="2569285"/>
              <a:ext cx="1656783" cy="2737586"/>
            </a:xfrm>
            <a:prstGeom prst="downArrow">
              <a:avLst/>
            </a:prstGeom>
            <a:gradFill>
              <a:gsLst>
                <a:gs pos="100000">
                  <a:srgbClr val="2680D2">
                    <a:alpha val="56000"/>
                  </a:srgbClr>
                </a:gs>
                <a:gs pos="46000">
                  <a:schemeClr val="tx2">
                    <a:lumMod val="25000"/>
                    <a:lumOff val="75000"/>
                    <a:alpha val="29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F36A0F-B5CC-FE75-7182-F02F77E84637}"/>
                </a:ext>
              </a:extLst>
            </p:cNvPr>
            <p:cNvSpPr txBox="1"/>
            <p:nvPr/>
          </p:nvSpPr>
          <p:spPr>
            <a:xfrm>
              <a:off x="3811981" y="2882069"/>
              <a:ext cx="5182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누군가의 특정한 작업 수행을 도우려 전달하는 메세지</a:t>
              </a:r>
              <a:endPara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52534E-7FF3-CE41-2D26-046C57EA6605}"/>
                </a:ext>
              </a:extLst>
            </p:cNvPr>
            <p:cNvSpPr txBox="1"/>
            <p:nvPr/>
          </p:nvSpPr>
          <p:spPr>
            <a:xfrm>
              <a:off x="3662691" y="3501987"/>
              <a:ext cx="51827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연극을 공연할 때</a:t>
              </a:r>
              <a:r>
                <a:rPr lang="en-GB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관객이 볼 수 없는 곳에서</a:t>
              </a:r>
              <a:endPara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배우에게 대사나 동작 따위를 일러 주는 일</a:t>
              </a:r>
              <a:endPara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6DFD2C-173E-90E4-2C75-4F4BC2AC8821}"/>
                </a:ext>
              </a:extLst>
            </p:cNvPr>
            <p:cNvSpPr txBox="1"/>
            <p:nvPr/>
          </p:nvSpPr>
          <p:spPr>
            <a:xfrm>
              <a:off x="3662691" y="4302935"/>
              <a:ext cx="55559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시스템이 다음 명령이나 메세지</a:t>
              </a:r>
              <a:r>
                <a:rPr lang="en-GB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또는 다른 사용자의 행동을 받아드릴 </a:t>
              </a:r>
              <a:endPara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준비가 되었음을사용자에게 알려주는 메세지</a:t>
              </a:r>
              <a:endPara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itle 3">
              <a:extLst>
                <a:ext uri="{FF2B5EF4-FFF2-40B4-BE49-F238E27FC236}">
                  <a16:creationId xmlns:a16="http://schemas.microsoft.com/office/drawing/2014/main" id="{48AB91A8-F7CA-BC21-B0FE-B1FD256C730C}"/>
                </a:ext>
              </a:extLst>
            </p:cNvPr>
            <p:cNvSpPr txBox="1">
              <a:spLocks/>
            </p:cNvSpPr>
            <p:nvPr/>
          </p:nvSpPr>
          <p:spPr>
            <a:xfrm>
              <a:off x="3503035" y="5306871"/>
              <a:ext cx="6302403" cy="556030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pPr algn="ctr"/>
              <a:r>
                <a:rPr lang="en-GB" altLang="ko-KR" spc="-150" dirty="0">
                  <a:solidFill>
                    <a:srgbClr val="BC2828"/>
                  </a:solidFill>
                </a:rPr>
                <a:t>AI </a:t>
              </a:r>
              <a:r>
                <a:rPr lang="ko-KR" altLang="en-US" spc="-150" dirty="0">
                  <a:solidFill>
                    <a:srgbClr val="BC2828"/>
                  </a:solidFill>
                </a:rPr>
                <a:t>모델에서 출력을 생성하기 위해 입력하는 텍스트</a:t>
              </a:r>
              <a:endParaRPr lang="en-GB" altLang="ko-KR" spc="-150" dirty="0">
                <a:solidFill>
                  <a:srgbClr val="BC2828"/>
                </a:solidFill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37A9124-ABAB-B90F-8F9A-070155091E76}"/>
                </a:ext>
              </a:extLst>
            </p:cNvPr>
            <p:cNvGrpSpPr/>
            <p:nvPr/>
          </p:nvGrpSpPr>
          <p:grpSpPr>
            <a:xfrm>
              <a:off x="5235434" y="1761711"/>
              <a:ext cx="2410468" cy="616192"/>
              <a:chOff x="1305006" y="2054388"/>
              <a:chExt cx="2410468" cy="616192"/>
            </a:xfrm>
          </p:grpSpPr>
          <p:sp>
            <p:nvSpPr>
              <p:cNvPr id="16" name="Title 3">
                <a:extLst>
                  <a:ext uri="{FF2B5EF4-FFF2-40B4-BE49-F238E27FC236}">
                    <a16:creationId xmlns:a16="http://schemas.microsoft.com/office/drawing/2014/main" id="{D270B86C-0DF5-7541-A109-638F42DC62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5006" y="2114550"/>
                <a:ext cx="1577710" cy="556030"/>
              </a:xfrm>
              <a:prstGeom prst="rect">
                <a:avLst/>
              </a:prstGeom>
            </p:spPr>
            <p:txBody>
              <a:bodyPr anchor="b"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200" b="1" i="0" kern="1200" spc="-100" baseline="0">
                    <a:solidFill>
                      <a:schemeClr val="bg1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j-cs"/>
                  </a:defRPr>
                </a:lvl1pPr>
              </a:lstStyle>
              <a:p>
                <a:r>
                  <a:rPr lang="ko-KR" altLang="en-US" sz="2800" spc="-150" dirty="0">
                    <a:solidFill>
                      <a:srgbClr val="2680D2"/>
                    </a:solidFill>
                  </a:rPr>
                  <a:t>프롬프트</a:t>
                </a:r>
                <a:endParaRPr lang="en-GB" altLang="ko-KR" sz="2800" spc="-150" dirty="0">
                  <a:solidFill>
                    <a:srgbClr val="2680D2"/>
                  </a:solidFill>
                </a:endParaRPr>
              </a:p>
            </p:txBody>
          </p:sp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8FF162D2-4F17-68F7-B2A3-CBFB80C0E2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0644" y="2054388"/>
                <a:ext cx="1474830" cy="556030"/>
              </a:xfrm>
              <a:prstGeom prst="rect">
                <a:avLst/>
              </a:prstGeom>
            </p:spPr>
            <p:txBody>
              <a:bodyPr anchor="b"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200" b="1" i="0" kern="1200" spc="-100" baseline="0">
                    <a:solidFill>
                      <a:schemeClr val="bg1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j-cs"/>
                  </a:defRPr>
                </a:lvl1pPr>
              </a:lstStyle>
              <a:p>
                <a:pPr algn="r"/>
                <a:r>
                  <a:rPr lang="en-GB" sz="1800" spc="-150" dirty="0">
                    <a:solidFill>
                      <a:srgbClr val="646464"/>
                    </a:solidFill>
                  </a:rPr>
                  <a:t>(Prompt)</a:t>
                </a: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9DEF8E-E412-6FD5-8C36-9DD50B263654}"/>
                </a:ext>
              </a:extLst>
            </p:cNvPr>
            <p:cNvSpPr/>
            <p:nvPr/>
          </p:nvSpPr>
          <p:spPr>
            <a:xfrm>
              <a:off x="4310743" y="2337213"/>
              <a:ext cx="4497355" cy="120324"/>
            </a:xfrm>
            <a:prstGeom prst="rect">
              <a:avLst/>
            </a:prstGeom>
            <a:solidFill>
              <a:srgbClr val="2680D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78E48A-311A-4E1F-865E-F43E4D13145D}"/>
              </a:ext>
            </a:extLst>
          </p:cNvPr>
          <p:cNvGrpSpPr/>
          <p:nvPr/>
        </p:nvGrpSpPr>
        <p:grpSpPr>
          <a:xfrm>
            <a:off x="771606" y="666750"/>
            <a:ext cx="2303424" cy="556030"/>
            <a:chOff x="771606" y="666750"/>
            <a:chExt cx="2303424" cy="556030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E710E7D6-C2E7-AE6F-53F2-E1EA51D654D0}"/>
                </a:ext>
              </a:extLst>
            </p:cNvPr>
            <p:cNvSpPr txBox="1">
              <a:spLocks/>
            </p:cNvSpPr>
            <p:nvPr/>
          </p:nvSpPr>
          <p:spPr>
            <a:xfrm>
              <a:off x="2211047" y="676664"/>
              <a:ext cx="807999" cy="485775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활용</a:t>
              </a:r>
              <a:endParaRPr lang="en-GB" sz="1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itle 3">
              <a:extLst>
                <a:ext uri="{FF2B5EF4-FFF2-40B4-BE49-F238E27FC236}">
                  <a16:creationId xmlns:a16="http://schemas.microsoft.com/office/drawing/2014/main" id="{BBB7056E-496A-9BF1-79A6-1A2F25F4DD9B}"/>
                </a:ext>
              </a:extLst>
            </p:cNvPr>
            <p:cNvSpPr txBox="1">
              <a:spLocks/>
            </p:cNvSpPr>
            <p:nvPr/>
          </p:nvSpPr>
          <p:spPr>
            <a:xfrm>
              <a:off x="771606" y="666750"/>
              <a:ext cx="2303424" cy="556030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2800" spc="-150" dirty="0">
                  <a:solidFill>
                    <a:srgbClr val="0583F2"/>
                  </a:solidFill>
                </a:rPr>
                <a:t>프롬프트</a:t>
              </a:r>
              <a:endParaRPr lang="en-GB" sz="2800" spc="-150" dirty="0">
                <a:solidFill>
                  <a:srgbClr val="0583F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846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044F9-2B7C-014C-7B7A-6F5E55D4E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0102CC0-447C-CA90-F152-232A60AA3B18}"/>
              </a:ext>
            </a:extLst>
          </p:cNvPr>
          <p:cNvSpPr txBox="1"/>
          <p:nvPr/>
        </p:nvSpPr>
        <p:spPr>
          <a:xfrm>
            <a:off x="6618514" y="4824150"/>
            <a:ext cx="425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>
                    <a:lumMod val="95000"/>
                  </a:schemeClr>
                </a:solidFill>
              </a:rPr>
              <a:t>MS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등 주요 솔루션 기업들이 자체 기업 서비스에 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ChatGPT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를 적극 활용하고 있다</a:t>
            </a:r>
            <a:r>
              <a:rPr lang="en-GB" altLang="ko-KR" sz="1400" b="1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GB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272385-92A0-63E0-64A7-68E1B571118F}"/>
              </a:ext>
            </a:extLst>
          </p:cNvPr>
          <p:cNvSpPr/>
          <p:nvPr/>
        </p:nvSpPr>
        <p:spPr>
          <a:xfrm>
            <a:off x="2296455" y="1768863"/>
            <a:ext cx="7599089" cy="4393812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12839" t="-21510" r="-12709" b="-65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D59FFD-83CB-CBAD-7D00-95A1D920DC34}"/>
              </a:ext>
            </a:extLst>
          </p:cNvPr>
          <p:cNvGrpSpPr/>
          <p:nvPr/>
        </p:nvGrpSpPr>
        <p:grpSpPr>
          <a:xfrm>
            <a:off x="771606" y="666750"/>
            <a:ext cx="2303424" cy="556030"/>
            <a:chOff x="771606" y="666750"/>
            <a:chExt cx="2303424" cy="556030"/>
          </a:xfrm>
        </p:grpSpPr>
        <p:sp>
          <p:nvSpPr>
            <p:cNvPr id="11" name="Title 3">
              <a:extLst>
                <a:ext uri="{FF2B5EF4-FFF2-40B4-BE49-F238E27FC236}">
                  <a16:creationId xmlns:a16="http://schemas.microsoft.com/office/drawing/2014/main" id="{815801A6-3BEC-14D8-4CA3-4BA8439F3AF1}"/>
                </a:ext>
              </a:extLst>
            </p:cNvPr>
            <p:cNvSpPr txBox="1">
              <a:spLocks/>
            </p:cNvSpPr>
            <p:nvPr/>
          </p:nvSpPr>
          <p:spPr>
            <a:xfrm>
              <a:off x="2211047" y="676664"/>
              <a:ext cx="807999" cy="485775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활용</a:t>
              </a:r>
              <a:endParaRPr lang="en-GB" sz="1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itle 3">
              <a:extLst>
                <a:ext uri="{FF2B5EF4-FFF2-40B4-BE49-F238E27FC236}">
                  <a16:creationId xmlns:a16="http://schemas.microsoft.com/office/drawing/2014/main" id="{B9CF021D-C7B9-7D1F-BF2D-1367DF86DA61}"/>
                </a:ext>
              </a:extLst>
            </p:cNvPr>
            <p:cNvSpPr txBox="1">
              <a:spLocks/>
            </p:cNvSpPr>
            <p:nvPr/>
          </p:nvSpPr>
          <p:spPr>
            <a:xfrm>
              <a:off x="771606" y="666750"/>
              <a:ext cx="2303424" cy="556030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200" b="1" i="0" kern="1200" spc="-100" baseline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ko-KR" altLang="en-US" sz="2800" spc="-150" dirty="0">
                  <a:solidFill>
                    <a:srgbClr val="0583F2"/>
                  </a:solidFill>
                </a:rPr>
                <a:t>프롬프트</a:t>
              </a:r>
              <a:endParaRPr lang="en-GB" sz="2800" spc="-150" dirty="0">
                <a:solidFill>
                  <a:srgbClr val="0583F2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6CFB60-3D9D-FA97-27A4-7360DE3BD836}"/>
              </a:ext>
            </a:extLst>
          </p:cNvPr>
          <p:cNvSpPr txBox="1"/>
          <p:nvPr/>
        </p:nvSpPr>
        <p:spPr>
          <a:xfrm>
            <a:off x="788187" y="1277520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에게 질문하기 어려운 이유</a:t>
            </a:r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1185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5755</TotalTime>
  <Words>576</Words>
  <Application>Microsoft Office PowerPoint</Application>
  <PresentationFormat>Widescreen</PresentationFormat>
  <Paragraphs>181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맑은 고딕</vt:lpstr>
      <vt:lpstr>맑은 고딕 Semilight</vt:lpstr>
      <vt:lpstr>Aptos</vt:lpstr>
      <vt:lpstr>Arial</vt:lpstr>
      <vt:lpstr>Franklin Gothic Demi</vt:lpstr>
      <vt:lpstr>Office Theme</vt:lpstr>
      <vt:lpstr>PowerPoint Presentation</vt:lpstr>
      <vt:lpstr>생성형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최범규</dc:creator>
  <cp:lastModifiedBy>최범규</cp:lastModifiedBy>
  <cp:revision>479</cp:revision>
  <dcterms:created xsi:type="dcterms:W3CDTF">2025-04-02T10:07:00Z</dcterms:created>
  <dcterms:modified xsi:type="dcterms:W3CDTF">2025-04-09T08:35:10Z</dcterms:modified>
</cp:coreProperties>
</file>